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4217" r:id="rId1"/>
  </p:sldMasterIdLst>
  <p:notesMasterIdLst>
    <p:notesMasterId r:id="rId51"/>
  </p:notesMasterIdLst>
  <p:sldIdLst>
    <p:sldId id="256" r:id="rId2"/>
    <p:sldId id="465" r:id="rId3"/>
    <p:sldId id="260" r:id="rId4"/>
    <p:sldId id="257" r:id="rId5"/>
    <p:sldId id="258" r:id="rId6"/>
    <p:sldId id="441" r:id="rId7"/>
    <p:sldId id="442" r:id="rId8"/>
    <p:sldId id="446" r:id="rId9"/>
    <p:sldId id="439" r:id="rId10"/>
    <p:sldId id="454" r:id="rId11"/>
    <p:sldId id="405" r:id="rId12"/>
    <p:sldId id="411" r:id="rId13"/>
    <p:sldId id="412" r:id="rId14"/>
    <p:sldId id="413" r:id="rId15"/>
    <p:sldId id="414" r:id="rId16"/>
    <p:sldId id="415" r:id="rId17"/>
    <p:sldId id="434" r:id="rId18"/>
    <p:sldId id="416" r:id="rId19"/>
    <p:sldId id="417" r:id="rId20"/>
    <p:sldId id="448" r:id="rId21"/>
    <p:sldId id="419" r:id="rId22"/>
    <p:sldId id="435" r:id="rId23"/>
    <p:sldId id="450" r:id="rId24"/>
    <p:sldId id="420" r:id="rId25"/>
    <p:sldId id="436" r:id="rId26"/>
    <p:sldId id="421" r:id="rId27"/>
    <p:sldId id="437" r:id="rId28"/>
    <p:sldId id="377" r:id="rId29"/>
    <p:sldId id="378" r:id="rId30"/>
    <p:sldId id="379" r:id="rId31"/>
    <p:sldId id="423" r:id="rId32"/>
    <p:sldId id="449" r:id="rId33"/>
    <p:sldId id="466" r:id="rId34"/>
    <p:sldId id="597" r:id="rId35"/>
    <p:sldId id="598" r:id="rId36"/>
    <p:sldId id="311" r:id="rId37"/>
    <p:sldId id="293" r:id="rId38"/>
    <p:sldId id="472" r:id="rId39"/>
    <p:sldId id="567" r:id="rId40"/>
    <p:sldId id="470" r:id="rId41"/>
    <p:sldId id="570" r:id="rId42"/>
    <p:sldId id="474" r:id="rId43"/>
    <p:sldId id="571" r:id="rId44"/>
    <p:sldId id="476" r:id="rId45"/>
    <p:sldId id="468" r:id="rId46"/>
    <p:sldId id="584" r:id="rId47"/>
    <p:sldId id="585" r:id="rId48"/>
    <p:sldId id="589" r:id="rId49"/>
    <p:sldId id="590" r:id="rId50"/>
  </p:sldIdLst>
  <p:sldSz cx="6300788" cy="9359900"/>
  <p:notesSz cx="10018713" cy="68881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984">
          <p15:clr>
            <a:srgbClr val="A4A3A4"/>
          </p15:clr>
        </p15:guide>
        <p15:guide id="4" pos="3935" userDrawn="1">
          <p15:clr>
            <a:srgbClr val="A4A3A4"/>
          </p15:clr>
        </p15:guide>
        <p15:guide id="6" orient="horz" pos="521" userDrawn="1">
          <p15:clr>
            <a:srgbClr val="A4A3A4"/>
          </p15:clr>
        </p15:guide>
        <p15:guide id="7" orient="horz" pos="2948" userDrawn="1">
          <p15:clr>
            <a:srgbClr val="A4A3A4"/>
          </p15:clr>
        </p15:guide>
        <p15:guide id="8" pos="3844" userDrawn="1">
          <p15:clr>
            <a:srgbClr val="A4A3A4"/>
          </p15:clr>
        </p15:guide>
        <p15:guide id="10" pos="57"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54601CA-5586-A4CA-399A-6BC486F7A586}" name="東田 亮子" initials="東田" userId="S-1-5-21-3784630928-1340042285-2951255982-415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EAAAA"/>
    <a:srgbClr val="515555"/>
    <a:srgbClr val="A9D08E"/>
    <a:srgbClr val="E5E5E5"/>
    <a:srgbClr val="FFFFFF"/>
    <a:srgbClr val="4472C4"/>
    <a:srgbClr val="BFEAF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5744C8-9FEF-FCCA-5C0F-28093A962EF7}" v="1" dt="2026-03-14T08:18:53.17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220" autoAdjust="0"/>
  </p:normalViewPr>
  <p:slideViewPr>
    <p:cSldViewPr snapToGrid="0">
      <p:cViewPr>
        <p:scale>
          <a:sx n="80" d="100"/>
          <a:sy n="80" d="100"/>
        </p:scale>
        <p:origin x="3222" y="204"/>
      </p:cViewPr>
      <p:guideLst>
        <p:guide pos="1984"/>
        <p:guide pos="3935"/>
        <p:guide orient="horz" pos="521"/>
        <p:guide orient="horz" pos="2948"/>
        <p:guide pos="3844"/>
        <p:guide pos="5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8" Type="http://schemas.microsoft.com/office/2018/10/relationships/authors" Target="author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microsoft.com/office/2015/10/relationships/revisionInfo" Target="revisionInfo.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4342308" cy="345794"/>
          </a:xfrm>
          <a:prstGeom prst="rect">
            <a:avLst/>
          </a:prstGeom>
        </p:spPr>
        <p:txBody>
          <a:bodyPr vert="horz" lIns="93113" tIns="46557" rIns="93113" bIns="46557" rtlCol="0"/>
          <a:lstStyle>
            <a:lvl1pPr algn="l">
              <a:defRPr sz="1200"/>
            </a:lvl1pPr>
          </a:lstStyle>
          <a:p>
            <a:endParaRPr kumimoji="1" lang="ja-JP" altLang="en-US"/>
          </a:p>
        </p:txBody>
      </p:sp>
      <p:sp>
        <p:nvSpPr>
          <p:cNvPr id="3" name="日付プレースホルダー 2"/>
          <p:cNvSpPr>
            <a:spLocks noGrp="1"/>
          </p:cNvSpPr>
          <p:nvPr>
            <p:ph type="dt" idx="1"/>
          </p:nvPr>
        </p:nvSpPr>
        <p:spPr>
          <a:xfrm>
            <a:off x="5674044" y="0"/>
            <a:ext cx="4342307" cy="345794"/>
          </a:xfrm>
          <a:prstGeom prst="rect">
            <a:avLst/>
          </a:prstGeom>
        </p:spPr>
        <p:txBody>
          <a:bodyPr vert="horz" lIns="93113" tIns="46557" rIns="93113" bIns="46557" rtlCol="0"/>
          <a:lstStyle>
            <a:lvl1pPr algn="r">
              <a:defRPr sz="1200"/>
            </a:lvl1pPr>
          </a:lstStyle>
          <a:p>
            <a:fld id="{F8C2AB58-962A-475A-9021-6EC21FA2AC27}" type="datetimeFigureOut">
              <a:rPr kumimoji="1" lang="ja-JP" altLang="en-US" smtClean="0"/>
              <a:t>2026/4/13</a:t>
            </a:fld>
            <a:endParaRPr kumimoji="1" lang="ja-JP" altLang="en-US"/>
          </a:p>
        </p:txBody>
      </p:sp>
      <p:sp>
        <p:nvSpPr>
          <p:cNvPr id="4" name="スライド イメージ プレースホルダー 3"/>
          <p:cNvSpPr>
            <a:spLocks noGrp="1" noRot="1" noChangeAspect="1"/>
          </p:cNvSpPr>
          <p:nvPr>
            <p:ph type="sldImg" idx="2"/>
          </p:nvPr>
        </p:nvSpPr>
        <p:spPr>
          <a:xfrm>
            <a:off x="4227513" y="860425"/>
            <a:ext cx="1563687" cy="2324100"/>
          </a:xfrm>
          <a:prstGeom prst="rect">
            <a:avLst/>
          </a:prstGeom>
          <a:noFill/>
          <a:ln w="12700">
            <a:solidFill>
              <a:prstClr val="black"/>
            </a:solidFill>
          </a:ln>
        </p:spPr>
        <p:txBody>
          <a:bodyPr vert="horz" lIns="93113" tIns="46557" rIns="93113" bIns="46557" rtlCol="0" anchor="ctr"/>
          <a:lstStyle/>
          <a:p>
            <a:endParaRPr lang="ja-JP" altLang="en-US"/>
          </a:p>
        </p:txBody>
      </p:sp>
      <p:sp>
        <p:nvSpPr>
          <p:cNvPr id="5" name="ノート プレースホルダー 4"/>
          <p:cNvSpPr>
            <a:spLocks noGrp="1"/>
          </p:cNvSpPr>
          <p:nvPr>
            <p:ph type="body" sz="quarter" idx="3"/>
          </p:nvPr>
        </p:nvSpPr>
        <p:spPr>
          <a:xfrm>
            <a:off x="1001163" y="3314964"/>
            <a:ext cx="8016388" cy="2712041"/>
          </a:xfrm>
          <a:prstGeom prst="rect">
            <a:avLst/>
          </a:prstGeom>
        </p:spPr>
        <p:txBody>
          <a:bodyPr vert="horz" lIns="93113" tIns="46557" rIns="93113" bIns="4655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6542370"/>
            <a:ext cx="4342308" cy="345794"/>
          </a:xfrm>
          <a:prstGeom prst="rect">
            <a:avLst/>
          </a:prstGeom>
        </p:spPr>
        <p:txBody>
          <a:bodyPr vert="horz" lIns="93113" tIns="46557" rIns="93113" bIns="4655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74044" y="6542370"/>
            <a:ext cx="4342307" cy="345794"/>
          </a:xfrm>
          <a:prstGeom prst="rect">
            <a:avLst/>
          </a:prstGeom>
        </p:spPr>
        <p:txBody>
          <a:bodyPr vert="horz" lIns="93113" tIns="46557" rIns="93113" bIns="46557" rtlCol="0" anchor="b"/>
          <a:lstStyle>
            <a:lvl1pPr algn="r">
              <a:defRPr sz="1200"/>
            </a:lvl1pPr>
          </a:lstStyle>
          <a:p>
            <a:fld id="{13691AA5-49F1-4FAC-97C3-2C2A4DD6D0E1}" type="slidenum">
              <a:rPr kumimoji="1" lang="ja-JP" altLang="en-US" smtClean="0"/>
              <a:t>‹#›</a:t>
            </a:fld>
            <a:endParaRPr kumimoji="1" lang="ja-JP" altLang="en-US"/>
          </a:p>
        </p:txBody>
      </p:sp>
    </p:spTree>
    <p:extLst>
      <p:ext uri="{BB962C8B-B14F-4D97-AF65-F5344CB8AC3E}">
        <p14:creationId xmlns:p14="http://schemas.microsoft.com/office/powerpoint/2010/main" val="2094319036"/>
      </p:ext>
    </p:extLst>
  </p:cSld>
  <p:clrMap bg1="lt1" tx1="dk1" bg2="lt2" tx2="dk2" accent1="accent1" accent2="accent2" accent3="accent3" accent4="accent4" accent5="accent5" accent6="accent6" hlink="hlink" folHlink="folHlink"/>
  <p:notesStyle>
    <a:lvl1pPr marL="0" algn="l" defTabSz="913028" rtl="0" eaLnBrk="1" latinLnBrk="0" hangingPunct="1">
      <a:defRPr kumimoji="1" sz="1198" kern="1200">
        <a:solidFill>
          <a:schemeClr val="tx1"/>
        </a:solidFill>
        <a:latin typeface="+mn-lt"/>
        <a:ea typeface="+mn-ea"/>
        <a:cs typeface="+mn-cs"/>
      </a:defRPr>
    </a:lvl1pPr>
    <a:lvl2pPr marL="456514" algn="l" defTabSz="913028" rtl="0" eaLnBrk="1" latinLnBrk="0" hangingPunct="1">
      <a:defRPr kumimoji="1" sz="1198" kern="1200">
        <a:solidFill>
          <a:schemeClr val="tx1"/>
        </a:solidFill>
        <a:latin typeface="+mn-lt"/>
        <a:ea typeface="+mn-ea"/>
        <a:cs typeface="+mn-cs"/>
      </a:defRPr>
    </a:lvl2pPr>
    <a:lvl3pPr marL="913028" algn="l" defTabSz="913028" rtl="0" eaLnBrk="1" latinLnBrk="0" hangingPunct="1">
      <a:defRPr kumimoji="1" sz="1198" kern="1200">
        <a:solidFill>
          <a:schemeClr val="tx1"/>
        </a:solidFill>
        <a:latin typeface="+mn-lt"/>
        <a:ea typeface="+mn-ea"/>
        <a:cs typeface="+mn-cs"/>
      </a:defRPr>
    </a:lvl3pPr>
    <a:lvl4pPr marL="1369543" algn="l" defTabSz="913028" rtl="0" eaLnBrk="1" latinLnBrk="0" hangingPunct="1">
      <a:defRPr kumimoji="1" sz="1198" kern="1200">
        <a:solidFill>
          <a:schemeClr val="tx1"/>
        </a:solidFill>
        <a:latin typeface="+mn-lt"/>
        <a:ea typeface="+mn-ea"/>
        <a:cs typeface="+mn-cs"/>
      </a:defRPr>
    </a:lvl4pPr>
    <a:lvl5pPr marL="1826057" algn="l" defTabSz="913028" rtl="0" eaLnBrk="1" latinLnBrk="0" hangingPunct="1">
      <a:defRPr kumimoji="1" sz="1198" kern="1200">
        <a:solidFill>
          <a:schemeClr val="tx1"/>
        </a:solidFill>
        <a:latin typeface="+mn-lt"/>
        <a:ea typeface="+mn-ea"/>
        <a:cs typeface="+mn-cs"/>
      </a:defRPr>
    </a:lvl5pPr>
    <a:lvl6pPr marL="2282571" algn="l" defTabSz="913028" rtl="0" eaLnBrk="1" latinLnBrk="0" hangingPunct="1">
      <a:defRPr kumimoji="1" sz="1198" kern="1200">
        <a:solidFill>
          <a:schemeClr val="tx1"/>
        </a:solidFill>
        <a:latin typeface="+mn-lt"/>
        <a:ea typeface="+mn-ea"/>
        <a:cs typeface="+mn-cs"/>
      </a:defRPr>
    </a:lvl6pPr>
    <a:lvl7pPr marL="2739085" algn="l" defTabSz="913028" rtl="0" eaLnBrk="1" latinLnBrk="0" hangingPunct="1">
      <a:defRPr kumimoji="1" sz="1198" kern="1200">
        <a:solidFill>
          <a:schemeClr val="tx1"/>
        </a:solidFill>
        <a:latin typeface="+mn-lt"/>
        <a:ea typeface="+mn-ea"/>
        <a:cs typeface="+mn-cs"/>
      </a:defRPr>
    </a:lvl7pPr>
    <a:lvl8pPr marL="3195599" algn="l" defTabSz="913028" rtl="0" eaLnBrk="1" latinLnBrk="0" hangingPunct="1">
      <a:defRPr kumimoji="1" sz="1198" kern="1200">
        <a:solidFill>
          <a:schemeClr val="tx1"/>
        </a:solidFill>
        <a:latin typeface="+mn-lt"/>
        <a:ea typeface="+mn-ea"/>
        <a:cs typeface="+mn-cs"/>
      </a:defRPr>
    </a:lvl8pPr>
    <a:lvl9pPr marL="3652114" algn="l" defTabSz="913028" rtl="0" eaLnBrk="1" latinLnBrk="0" hangingPunct="1">
      <a:defRPr kumimoji="1" sz="119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7513" y="860425"/>
            <a:ext cx="1563687" cy="2324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3691AA5-49F1-4FAC-97C3-2C2A4DD6D0E1}" type="slidenum">
              <a:rPr kumimoji="1" lang="ja-JP" altLang="en-US" smtClean="0"/>
              <a:t>3</a:t>
            </a:fld>
            <a:endParaRPr kumimoji="1" lang="ja-JP" altLang="en-US"/>
          </a:p>
        </p:txBody>
      </p:sp>
    </p:spTree>
    <p:extLst>
      <p:ext uri="{BB962C8B-B14F-4D97-AF65-F5344CB8AC3E}">
        <p14:creationId xmlns:p14="http://schemas.microsoft.com/office/powerpoint/2010/main" val="143750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7513" y="860425"/>
            <a:ext cx="1563687" cy="2324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3691AA5-49F1-4FAC-97C3-2C2A4DD6D0E1}" type="slidenum">
              <a:rPr kumimoji="1" lang="ja-JP" altLang="en-US" smtClean="0"/>
              <a:t>4</a:t>
            </a:fld>
            <a:endParaRPr kumimoji="1" lang="ja-JP" altLang="en-US"/>
          </a:p>
        </p:txBody>
      </p:sp>
    </p:spTree>
    <p:extLst>
      <p:ext uri="{BB962C8B-B14F-4D97-AF65-F5344CB8AC3E}">
        <p14:creationId xmlns:p14="http://schemas.microsoft.com/office/powerpoint/2010/main" val="41863198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7513" y="860425"/>
            <a:ext cx="1563687" cy="2324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3691AA5-49F1-4FAC-97C3-2C2A4DD6D0E1}" type="slidenum">
              <a:rPr kumimoji="1" lang="ja-JP" altLang="en-US" smtClean="0"/>
              <a:t>22</a:t>
            </a:fld>
            <a:endParaRPr kumimoji="1" lang="ja-JP" altLang="en-US"/>
          </a:p>
        </p:txBody>
      </p:sp>
    </p:spTree>
    <p:extLst>
      <p:ext uri="{BB962C8B-B14F-4D97-AF65-F5344CB8AC3E}">
        <p14:creationId xmlns:p14="http://schemas.microsoft.com/office/powerpoint/2010/main" val="3392014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27513" y="860425"/>
            <a:ext cx="1563687" cy="2324100"/>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3691AA5-49F1-4FAC-97C3-2C2A4DD6D0E1}" type="slidenum">
              <a:rPr kumimoji="1" lang="ja-JP" altLang="en-US" smtClean="0"/>
              <a:t>29</a:t>
            </a:fld>
            <a:endParaRPr kumimoji="1" lang="ja-JP" altLang="en-US"/>
          </a:p>
        </p:txBody>
      </p:sp>
    </p:spTree>
    <p:extLst>
      <p:ext uri="{BB962C8B-B14F-4D97-AF65-F5344CB8AC3E}">
        <p14:creationId xmlns:p14="http://schemas.microsoft.com/office/powerpoint/2010/main" val="301001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472559" y="1531818"/>
            <a:ext cx="5355670" cy="3258632"/>
          </a:xfrm>
        </p:spPr>
        <p:txBody>
          <a:bodyPr anchor="b"/>
          <a:lstStyle>
            <a:lvl1pPr algn="ctr">
              <a:defRPr sz="4135"/>
            </a:lvl1pPr>
          </a:lstStyle>
          <a:p>
            <a:r>
              <a:rPr lang="ja-JP" altLang="en-US"/>
              <a:t>マスター タイトルの書式設定</a:t>
            </a:r>
            <a:endParaRPr lang="en-US"/>
          </a:p>
        </p:txBody>
      </p:sp>
      <p:sp>
        <p:nvSpPr>
          <p:cNvPr id="3" name="Subtitle 2"/>
          <p:cNvSpPr>
            <a:spLocks noGrp="1"/>
          </p:cNvSpPr>
          <p:nvPr>
            <p:ph type="subTitle" idx="1"/>
          </p:nvPr>
        </p:nvSpPr>
        <p:spPr>
          <a:xfrm>
            <a:off x="787599" y="4916115"/>
            <a:ext cx="4725591" cy="2259809"/>
          </a:xfrm>
        </p:spPr>
        <p:txBody>
          <a:bodyPr/>
          <a:lstStyle>
            <a:lvl1pPr marL="0" indent="0" algn="ctr">
              <a:buNone/>
              <a:defRPr sz="1654"/>
            </a:lvl1pPr>
            <a:lvl2pPr marL="315057" indent="0" algn="ctr">
              <a:buNone/>
              <a:defRPr sz="1378"/>
            </a:lvl2pPr>
            <a:lvl3pPr marL="630113" indent="0" algn="ctr">
              <a:buNone/>
              <a:defRPr sz="1240"/>
            </a:lvl3pPr>
            <a:lvl4pPr marL="945170" indent="0" algn="ctr">
              <a:buNone/>
              <a:defRPr sz="1103"/>
            </a:lvl4pPr>
            <a:lvl5pPr marL="1260226" indent="0" algn="ctr">
              <a:buNone/>
              <a:defRPr sz="1103"/>
            </a:lvl5pPr>
            <a:lvl6pPr marL="1575283" indent="0" algn="ctr">
              <a:buNone/>
              <a:defRPr sz="1103"/>
            </a:lvl6pPr>
            <a:lvl7pPr marL="1890339" indent="0" algn="ctr">
              <a:buNone/>
              <a:defRPr sz="1103"/>
            </a:lvl7pPr>
            <a:lvl8pPr marL="2205396" indent="0" algn="ctr">
              <a:buNone/>
              <a:defRPr sz="1103"/>
            </a:lvl8pPr>
            <a:lvl9pPr marL="2520452" indent="0" algn="ctr">
              <a:buNone/>
              <a:defRPr sz="1103"/>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63C23AFA-ACE0-464B-A0EE-D46C0E8A6A11}"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E961E-86DF-4A3F-B013-DBD04ACEC153}" type="slidenum">
              <a:rPr kumimoji="1" lang="ja-JP" altLang="en-US" smtClean="0"/>
              <a:pPr/>
              <a:t>‹#›</a:t>
            </a:fld>
            <a:endParaRPr kumimoji="1" lang="ja-JP" altLang="en-US"/>
          </a:p>
        </p:txBody>
      </p:sp>
    </p:spTree>
    <p:extLst>
      <p:ext uri="{BB962C8B-B14F-4D97-AF65-F5344CB8AC3E}">
        <p14:creationId xmlns:p14="http://schemas.microsoft.com/office/powerpoint/2010/main" val="11495998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C743506C-27CE-4712-81CA-02F1599B7C3C}" type="datetime1">
              <a:rPr lang="ja-JP" altLang="en-US" smtClean="0"/>
              <a:t>2026/4/13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8E961E-86DF-4A3F-B013-DBD04ACEC153}" type="slidenum">
              <a:rPr lang="ja-JP" altLang="en-US" smtClean="0"/>
              <a:pPr/>
              <a:t>‹#›</a:t>
            </a:fld>
            <a:endParaRPr lang="ja-JP" altLang="en-US"/>
          </a:p>
        </p:txBody>
      </p:sp>
    </p:spTree>
    <p:extLst>
      <p:ext uri="{BB962C8B-B14F-4D97-AF65-F5344CB8AC3E}">
        <p14:creationId xmlns:p14="http://schemas.microsoft.com/office/powerpoint/2010/main" val="325892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509002" y="498328"/>
            <a:ext cx="1358607" cy="7932083"/>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33180" y="498328"/>
            <a:ext cx="3997062" cy="79320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99B960D8-9437-4805-853B-964C16C5F14F}"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340805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DE94F0B-BE31-4795-8CC9-04CB3432AE4E}"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E961E-86DF-4A3F-B013-DBD04ACEC153}" type="slidenum">
              <a:rPr lang="ja-JP" altLang="en-US" smtClean="0"/>
              <a:pPr/>
              <a:t>‹#›</a:t>
            </a:fld>
            <a:endParaRPr lang="ja-JP" altLang="en-US"/>
          </a:p>
        </p:txBody>
      </p:sp>
    </p:spTree>
    <p:extLst>
      <p:ext uri="{BB962C8B-B14F-4D97-AF65-F5344CB8AC3E}">
        <p14:creationId xmlns:p14="http://schemas.microsoft.com/office/powerpoint/2010/main" val="773243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29898" y="2333478"/>
            <a:ext cx="5434430" cy="3893458"/>
          </a:xfrm>
        </p:spPr>
        <p:txBody>
          <a:bodyPr anchor="b"/>
          <a:lstStyle>
            <a:lvl1pPr>
              <a:defRPr sz="4135"/>
            </a:lvl1pPr>
          </a:lstStyle>
          <a:p>
            <a:r>
              <a:rPr lang="ja-JP" altLang="en-US"/>
              <a:t>マスター タイトルの書式設定</a:t>
            </a:r>
            <a:endParaRPr lang="en-US"/>
          </a:p>
        </p:txBody>
      </p:sp>
      <p:sp>
        <p:nvSpPr>
          <p:cNvPr id="3" name="Text Placeholder 2"/>
          <p:cNvSpPr>
            <a:spLocks noGrp="1"/>
          </p:cNvSpPr>
          <p:nvPr>
            <p:ph type="body" idx="1"/>
          </p:nvPr>
        </p:nvSpPr>
        <p:spPr>
          <a:xfrm>
            <a:off x="429898" y="6263769"/>
            <a:ext cx="5434430" cy="2047477"/>
          </a:xfrm>
        </p:spPr>
        <p:txBody>
          <a:bodyPr/>
          <a:lstStyle>
            <a:lvl1pPr marL="0" indent="0">
              <a:buNone/>
              <a:defRPr sz="1654">
                <a:solidFill>
                  <a:schemeClr val="tx1"/>
                </a:solidFill>
              </a:defRPr>
            </a:lvl1pPr>
            <a:lvl2pPr marL="315057" indent="0">
              <a:buNone/>
              <a:defRPr sz="1378">
                <a:solidFill>
                  <a:schemeClr val="tx1">
                    <a:tint val="75000"/>
                  </a:schemeClr>
                </a:solidFill>
              </a:defRPr>
            </a:lvl2pPr>
            <a:lvl3pPr marL="630113" indent="0">
              <a:buNone/>
              <a:defRPr sz="1240">
                <a:solidFill>
                  <a:schemeClr val="tx1">
                    <a:tint val="75000"/>
                  </a:schemeClr>
                </a:solidFill>
              </a:defRPr>
            </a:lvl3pPr>
            <a:lvl4pPr marL="945170" indent="0">
              <a:buNone/>
              <a:defRPr sz="1103">
                <a:solidFill>
                  <a:schemeClr val="tx1">
                    <a:tint val="75000"/>
                  </a:schemeClr>
                </a:solidFill>
              </a:defRPr>
            </a:lvl4pPr>
            <a:lvl5pPr marL="1260226" indent="0">
              <a:buNone/>
              <a:defRPr sz="1103">
                <a:solidFill>
                  <a:schemeClr val="tx1">
                    <a:tint val="75000"/>
                  </a:schemeClr>
                </a:solidFill>
              </a:defRPr>
            </a:lvl5pPr>
            <a:lvl6pPr marL="1575283" indent="0">
              <a:buNone/>
              <a:defRPr sz="1103">
                <a:solidFill>
                  <a:schemeClr val="tx1">
                    <a:tint val="75000"/>
                  </a:schemeClr>
                </a:solidFill>
              </a:defRPr>
            </a:lvl6pPr>
            <a:lvl7pPr marL="1890339" indent="0">
              <a:buNone/>
              <a:defRPr sz="1103">
                <a:solidFill>
                  <a:schemeClr val="tx1">
                    <a:tint val="75000"/>
                  </a:schemeClr>
                </a:solidFill>
              </a:defRPr>
            </a:lvl7pPr>
            <a:lvl8pPr marL="2205396" indent="0">
              <a:buNone/>
              <a:defRPr sz="1103">
                <a:solidFill>
                  <a:schemeClr val="tx1">
                    <a:tint val="75000"/>
                  </a:schemeClr>
                </a:solidFill>
              </a:defRPr>
            </a:lvl8pPr>
            <a:lvl9pPr marL="2520452" indent="0">
              <a:buNone/>
              <a:defRPr sz="110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8947A83-2DEB-4D4F-AC99-36666EA7BDAD}" type="datetime1">
              <a:rPr kumimoji="1" lang="ja-JP" altLang="en-US" smtClean="0"/>
              <a:t>2026/4/13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376350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33179" y="2491640"/>
            <a:ext cx="2677835" cy="59387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189774" y="2491640"/>
            <a:ext cx="2677835" cy="59387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C339CC13-55D4-4818-9611-142BB55A74AA}"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2787468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34000" y="498330"/>
            <a:ext cx="5434430" cy="1809148"/>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34001" y="2294476"/>
            <a:ext cx="2665528" cy="1124487"/>
          </a:xfrm>
        </p:spPr>
        <p:txBody>
          <a:bodyPr anchor="b"/>
          <a:lstStyle>
            <a:lvl1pPr marL="0" indent="0">
              <a:buNone/>
              <a:defRPr sz="1654" b="1"/>
            </a:lvl1pPr>
            <a:lvl2pPr marL="315057" indent="0">
              <a:buNone/>
              <a:defRPr sz="1378" b="1"/>
            </a:lvl2pPr>
            <a:lvl3pPr marL="630113" indent="0">
              <a:buNone/>
              <a:defRPr sz="1240" b="1"/>
            </a:lvl3pPr>
            <a:lvl4pPr marL="945170" indent="0">
              <a:buNone/>
              <a:defRPr sz="1103" b="1"/>
            </a:lvl4pPr>
            <a:lvl5pPr marL="1260226" indent="0">
              <a:buNone/>
              <a:defRPr sz="1103" b="1"/>
            </a:lvl5pPr>
            <a:lvl6pPr marL="1575283" indent="0">
              <a:buNone/>
              <a:defRPr sz="1103" b="1"/>
            </a:lvl6pPr>
            <a:lvl7pPr marL="1890339" indent="0">
              <a:buNone/>
              <a:defRPr sz="1103" b="1"/>
            </a:lvl7pPr>
            <a:lvl8pPr marL="2205396" indent="0">
              <a:buNone/>
              <a:defRPr sz="1103" b="1"/>
            </a:lvl8pPr>
            <a:lvl9pPr marL="2520452" indent="0">
              <a:buNone/>
              <a:defRPr sz="1103" b="1"/>
            </a:lvl9pPr>
          </a:lstStyle>
          <a:p>
            <a:pPr lvl="0"/>
            <a:r>
              <a:rPr lang="ja-JP" altLang="en-US"/>
              <a:t>マスター テキストの書式設定</a:t>
            </a:r>
          </a:p>
        </p:txBody>
      </p:sp>
      <p:sp>
        <p:nvSpPr>
          <p:cNvPr id="4" name="Content Placeholder 3"/>
          <p:cNvSpPr>
            <a:spLocks noGrp="1"/>
          </p:cNvSpPr>
          <p:nvPr>
            <p:ph sz="half" idx="2"/>
          </p:nvPr>
        </p:nvSpPr>
        <p:spPr>
          <a:xfrm>
            <a:off x="434001" y="3418964"/>
            <a:ext cx="2665528" cy="50287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189774" y="2294476"/>
            <a:ext cx="2678656" cy="1124487"/>
          </a:xfrm>
        </p:spPr>
        <p:txBody>
          <a:bodyPr anchor="b"/>
          <a:lstStyle>
            <a:lvl1pPr marL="0" indent="0">
              <a:buNone/>
              <a:defRPr sz="1654" b="1"/>
            </a:lvl1pPr>
            <a:lvl2pPr marL="315057" indent="0">
              <a:buNone/>
              <a:defRPr sz="1378" b="1"/>
            </a:lvl2pPr>
            <a:lvl3pPr marL="630113" indent="0">
              <a:buNone/>
              <a:defRPr sz="1240" b="1"/>
            </a:lvl3pPr>
            <a:lvl4pPr marL="945170" indent="0">
              <a:buNone/>
              <a:defRPr sz="1103" b="1"/>
            </a:lvl4pPr>
            <a:lvl5pPr marL="1260226" indent="0">
              <a:buNone/>
              <a:defRPr sz="1103" b="1"/>
            </a:lvl5pPr>
            <a:lvl6pPr marL="1575283" indent="0">
              <a:buNone/>
              <a:defRPr sz="1103" b="1"/>
            </a:lvl6pPr>
            <a:lvl7pPr marL="1890339" indent="0">
              <a:buNone/>
              <a:defRPr sz="1103" b="1"/>
            </a:lvl7pPr>
            <a:lvl8pPr marL="2205396" indent="0">
              <a:buNone/>
              <a:defRPr sz="1103" b="1"/>
            </a:lvl8pPr>
            <a:lvl9pPr marL="2520452" indent="0">
              <a:buNone/>
              <a:defRPr sz="1103" b="1"/>
            </a:lvl9pPr>
          </a:lstStyle>
          <a:p>
            <a:pPr lvl="0"/>
            <a:r>
              <a:rPr lang="ja-JP" altLang="en-US"/>
              <a:t>マスター テキストの書式設定</a:t>
            </a:r>
          </a:p>
        </p:txBody>
      </p:sp>
      <p:sp>
        <p:nvSpPr>
          <p:cNvPr id="6" name="Content Placeholder 5"/>
          <p:cNvSpPr>
            <a:spLocks noGrp="1"/>
          </p:cNvSpPr>
          <p:nvPr>
            <p:ph sz="quarter" idx="4"/>
          </p:nvPr>
        </p:nvSpPr>
        <p:spPr>
          <a:xfrm>
            <a:off x="3189774" y="3418964"/>
            <a:ext cx="2678656" cy="502878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250878B4-8611-4B72-96E7-93A6D7AC55C3}" type="datetime1">
              <a:rPr kumimoji="1" lang="ja-JP" altLang="en-US" smtClean="0"/>
              <a:t>2026/4/13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3830762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E27DC98F-2682-4FBA-AC8F-E622C853D0ED}" type="datetime1">
              <a:rPr kumimoji="1" lang="ja-JP" altLang="en-US" smtClean="0"/>
              <a:t>2026/4/13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3235524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5DE47-67AA-468E-BE24-4B5A3D5757E0}" type="datetime1">
              <a:rPr kumimoji="1" lang="ja-JP" altLang="en-US" smtClean="0"/>
              <a:t>2026/4/13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40080441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34000" y="623993"/>
            <a:ext cx="2032168" cy="2183977"/>
          </a:xfrm>
        </p:spPr>
        <p:txBody>
          <a:bodyPr anchor="b"/>
          <a:lstStyle>
            <a:lvl1pPr>
              <a:defRPr sz="2205"/>
            </a:lvl1pPr>
          </a:lstStyle>
          <a:p>
            <a:r>
              <a:rPr lang="ja-JP" altLang="en-US"/>
              <a:t>マスター タイトルの書式設定</a:t>
            </a:r>
            <a:endParaRPr lang="en-US"/>
          </a:p>
        </p:txBody>
      </p:sp>
      <p:sp>
        <p:nvSpPr>
          <p:cNvPr id="3" name="Content Placeholder 2"/>
          <p:cNvSpPr>
            <a:spLocks noGrp="1"/>
          </p:cNvSpPr>
          <p:nvPr>
            <p:ph idx="1"/>
          </p:nvPr>
        </p:nvSpPr>
        <p:spPr>
          <a:xfrm>
            <a:off x="2678656" y="1347654"/>
            <a:ext cx="3189774" cy="6651596"/>
          </a:xfrm>
        </p:spPr>
        <p:txBody>
          <a:bodyPr/>
          <a:lstStyle>
            <a:lvl1pPr>
              <a:defRPr sz="2205"/>
            </a:lvl1pPr>
            <a:lvl2pPr>
              <a:defRPr sz="1929"/>
            </a:lvl2pPr>
            <a:lvl3pPr>
              <a:defRPr sz="1654"/>
            </a:lvl3pPr>
            <a:lvl4pPr>
              <a:defRPr sz="1378"/>
            </a:lvl4pPr>
            <a:lvl5pPr>
              <a:defRPr sz="1378"/>
            </a:lvl5pPr>
            <a:lvl6pPr>
              <a:defRPr sz="1378"/>
            </a:lvl6pPr>
            <a:lvl7pPr>
              <a:defRPr sz="1378"/>
            </a:lvl7pPr>
            <a:lvl8pPr>
              <a:defRPr sz="1378"/>
            </a:lvl8pPr>
            <a:lvl9pPr>
              <a:defRPr sz="137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34000" y="2807970"/>
            <a:ext cx="2032168" cy="5202112"/>
          </a:xfrm>
        </p:spPr>
        <p:txBody>
          <a:bodyPr/>
          <a:lstStyle>
            <a:lvl1pPr marL="0" indent="0">
              <a:buNone/>
              <a:defRPr sz="1103"/>
            </a:lvl1pPr>
            <a:lvl2pPr marL="315057" indent="0">
              <a:buNone/>
              <a:defRPr sz="965"/>
            </a:lvl2pPr>
            <a:lvl3pPr marL="630113" indent="0">
              <a:buNone/>
              <a:defRPr sz="827"/>
            </a:lvl3pPr>
            <a:lvl4pPr marL="945170" indent="0">
              <a:buNone/>
              <a:defRPr sz="689"/>
            </a:lvl4pPr>
            <a:lvl5pPr marL="1260226" indent="0">
              <a:buNone/>
              <a:defRPr sz="689"/>
            </a:lvl5pPr>
            <a:lvl6pPr marL="1575283" indent="0">
              <a:buNone/>
              <a:defRPr sz="689"/>
            </a:lvl6pPr>
            <a:lvl7pPr marL="1890339" indent="0">
              <a:buNone/>
              <a:defRPr sz="689"/>
            </a:lvl7pPr>
            <a:lvl8pPr marL="2205396" indent="0">
              <a:buNone/>
              <a:defRPr sz="689"/>
            </a:lvl8pPr>
            <a:lvl9pPr marL="2520452" indent="0">
              <a:buNone/>
              <a:defRPr sz="68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3356A94-EF81-4B5B-98FC-6F26DC27218D}" type="datetime1">
              <a:rPr lang="ja-JP" altLang="en-US" smtClean="0"/>
              <a:t>2026/4/13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8E961E-86DF-4A3F-B013-DBD04ACEC153}" type="slidenum">
              <a:rPr lang="ja-JP" altLang="en-US" smtClean="0"/>
              <a:pPr/>
              <a:t>‹#›</a:t>
            </a:fld>
            <a:endParaRPr lang="ja-JP" altLang="en-US"/>
          </a:p>
        </p:txBody>
      </p:sp>
    </p:spTree>
    <p:extLst>
      <p:ext uri="{BB962C8B-B14F-4D97-AF65-F5344CB8AC3E}">
        <p14:creationId xmlns:p14="http://schemas.microsoft.com/office/powerpoint/2010/main" val="1139594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34000" y="623993"/>
            <a:ext cx="2032168" cy="2183977"/>
          </a:xfrm>
        </p:spPr>
        <p:txBody>
          <a:bodyPr anchor="b"/>
          <a:lstStyle>
            <a:lvl1pPr>
              <a:defRPr sz="2205"/>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678656" y="1347654"/>
            <a:ext cx="3189774" cy="6651596"/>
          </a:xfrm>
        </p:spPr>
        <p:txBody>
          <a:bodyPr anchor="t"/>
          <a:lstStyle>
            <a:lvl1pPr marL="0" indent="0">
              <a:buNone/>
              <a:defRPr sz="2205"/>
            </a:lvl1pPr>
            <a:lvl2pPr marL="315057" indent="0">
              <a:buNone/>
              <a:defRPr sz="1929"/>
            </a:lvl2pPr>
            <a:lvl3pPr marL="630113" indent="0">
              <a:buNone/>
              <a:defRPr sz="1654"/>
            </a:lvl3pPr>
            <a:lvl4pPr marL="945170" indent="0">
              <a:buNone/>
              <a:defRPr sz="1378"/>
            </a:lvl4pPr>
            <a:lvl5pPr marL="1260226" indent="0">
              <a:buNone/>
              <a:defRPr sz="1378"/>
            </a:lvl5pPr>
            <a:lvl6pPr marL="1575283" indent="0">
              <a:buNone/>
              <a:defRPr sz="1378"/>
            </a:lvl6pPr>
            <a:lvl7pPr marL="1890339" indent="0">
              <a:buNone/>
              <a:defRPr sz="1378"/>
            </a:lvl7pPr>
            <a:lvl8pPr marL="2205396" indent="0">
              <a:buNone/>
              <a:defRPr sz="1378"/>
            </a:lvl8pPr>
            <a:lvl9pPr marL="2520452" indent="0">
              <a:buNone/>
              <a:defRPr sz="1378"/>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434000" y="2807970"/>
            <a:ext cx="2032168" cy="5202112"/>
          </a:xfrm>
        </p:spPr>
        <p:txBody>
          <a:bodyPr/>
          <a:lstStyle>
            <a:lvl1pPr marL="0" indent="0">
              <a:buNone/>
              <a:defRPr sz="1103"/>
            </a:lvl1pPr>
            <a:lvl2pPr marL="315057" indent="0">
              <a:buNone/>
              <a:defRPr sz="965"/>
            </a:lvl2pPr>
            <a:lvl3pPr marL="630113" indent="0">
              <a:buNone/>
              <a:defRPr sz="827"/>
            </a:lvl3pPr>
            <a:lvl4pPr marL="945170" indent="0">
              <a:buNone/>
              <a:defRPr sz="689"/>
            </a:lvl4pPr>
            <a:lvl5pPr marL="1260226" indent="0">
              <a:buNone/>
              <a:defRPr sz="689"/>
            </a:lvl5pPr>
            <a:lvl6pPr marL="1575283" indent="0">
              <a:buNone/>
              <a:defRPr sz="689"/>
            </a:lvl6pPr>
            <a:lvl7pPr marL="1890339" indent="0">
              <a:buNone/>
              <a:defRPr sz="689"/>
            </a:lvl7pPr>
            <a:lvl8pPr marL="2205396" indent="0">
              <a:buNone/>
              <a:defRPr sz="689"/>
            </a:lvl8pPr>
            <a:lvl9pPr marL="2520452" indent="0">
              <a:buNone/>
              <a:defRPr sz="68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130478C-4A70-491C-9ED4-F5D9D1AF6A15}" type="datetime1">
              <a:rPr kumimoji="1" lang="ja-JP" altLang="en-US" smtClean="0"/>
              <a:t>2026/4/13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68E961E-86DF-4A3F-B013-DBD04ACEC153}" type="slidenum">
              <a:rPr kumimoji="1" lang="ja-JP" altLang="en-US" smtClean="0"/>
              <a:t>‹#›</a:t>
            </a:fld>
            <a:endParaRPr kumimoji="1" lang="ja-JP" altLang="en-US"/>
          </a:p>
        </p:txBody>
      </p:sp>
    </p:spTree>
    <p:extLst>
      <p:ext uri="{BB962C8B-B14F-4D97-AF65-F5344CB8AC3E}">
        <p14:creationId xmlns:p14="http://schemas.microsoft.com/office/powerpoint/2010/main" val="2644684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3179" y="498330"/>
            <a:ext cx="5434430" cy="1809148"/>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33179" y="2491640"/>
            <a:ext cx="5434430" cy="593877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33179" y="8675243"/>
            <a:ext cx="1417677" cy="498328"/>
          </a:xfrm>
          <a:prstGeom prst="rect">
            <a:avLst/>
          </a:prstGeom>
        </p:spPr>
        <p:txBody>
          <a:bodyPr vert="horz" lIns="91440" tIns="45720" rIns="91440" bIns="45720" rtlCol="0" anchor="ctr"/>
          <a:lstStyle>
            <a:lvl1pPr algn="l">
              <a:defRPr sz="827">
                <a:solidFill>
                  <a:schemeClr val="tx1">
                    <a:tint val="75000"/>
                  </a:schemeClr>
                </a:solidFill>
              </a:defRPr>
            </a:lvl1pPr>
          </a:lstStyle>
          <a:p>
            <a:fld id="{1C39041A-7012-4116-8E07-6CF3EE7414F2}" type="datetime1">
              <a:rPr lang="ja-JP" altLang="en-US" smtClean="0"/>
              <a:t>2026/4/13</a:t>
            </a:fld>
            <a:endParaRPr lang="en-US"/>
          </a:p>
        </p:txBody>
      </p:sp>
      <p:sp>
        <p:nvSpPr>
          <p:cNvPr id="5" name="Footer Placeholder 4"/>
          <p:cNvSpPr>
            <a:spLocks noGrp="1"/>
          </p:cNvSpPr>
          <p:nvPr>
            <p:ph type="ftr" sz="quarter" idx="3"/>
          </p:nvPr>
        </p:nvSpPr>
        <p:spPr>
          <a:xfrm>
            <a:off x="2087136" y="8675243"/>
            <a:ext cx="2126516" cy="498328"/>
          </a:xfrm>
          <a:prstGeom prst="rect">
            <a:avLst/>
          </a:prstGeom>
        </p:spPr>
        <p:txBody>
          <a:bodyPr vert="horz" lIns="91440" tIns="45720" rIns="91440" bIns="45720" rtlCol="0" anchor="ctr"/>
          <a:lstStyle>
            <a:lvl1pPr algn="ctr">
              <a:defRPr sz="8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449932" y="8675243"/>
            <a:ext cx="1417677" cy="498328"/>
          </a:xfrm>
          <a:prstGeom prst="rect">
            <a:avLst/>
          </a:prstGeom>
        </p:spPr>
        <p:txBody>
          <a:bodyPr vert="horz" lIns="91440" tIns="45720" rIns="91440" bIns="45720" rtlCol="0" anchor="ctr"/>
          <a:lstStyle>
            <a:lvl1pPr algn="r">
              <a:defRPr sz="827">
                <a:solidFill>
                  <a:schemeClr val="tx1">
                    <a:tint val="75000"/>
                  </a:schemeClr>
                </a:solidFill>
              </a:defRPr>
            </a:lvl1pPr>
          </a:lstStyle>
          <a:p>
            <a:fld id="{B68E961E-86DF-4A3F-B013-DBD04ACEC153}" type="slidenum">
              <a:rPr lang="ja-JP" altLang="en-US" smtClean="0"/>
              <a:pPr/>
              <a:t>‹#›</a:t>
            </a:fld>
            <a:endParaRPr lang="ja-JP" altLang="en-US"/>
          </a:p>
        </p:txBody>
      </p:sp>
    </p:spTree>
    <p:extLst>
      <p:ext uri="{BB962C8B-B14F-4D97-AF65-F5344CB8AC3E}">
        <p14:creationId xmlns:p14="http://schemas.microsoft.com/office/powerpoint/2010/main" val="3224404919"/>
      </p:ext>
    </p:extLst>
  </p:cSld>
  <p:clrMap bg1="lt1" tx1="dk1" bg2="lt2" tx2="dk2" accent1="accent1" accent2="accent2" accent3="accent3" accent4="accent4" accent5="accent5" accent6="accent6" hlink="hlink" folHlink="folHlink"/>
  <p:sldLayoutIdLst>
    <p:sldLayoutId id="2147484218" r:id="rId1"/>
    <p:sldLayoutId id="2147484219" r:id="rId2"/>
    <p:sldLayoutId id="2147484220" r:id="rId3"/>
    <p:sldLayoutId id="2147484221" r:id="rId4"/>
    <p:sldLayoutId id="2147484222" r:id="rId5"/>
    <p:sldLayoutId id="2147484223" r:id="rId6"/>
    <p:sldLayoutId id="2147484224" r:id="rId7"/>
    <p:sldLayoutId id="2147484225" r:id="rId8"/>
    <p:sldLayoutId id="2147484226" r:id="rId9"/>
    <p:sldLayoutId id="2147484227" r:id="rId10"/>
    <p:sldLayoutId id="2147484228" r:id="rId11"/>
  </p:sldLayoutIdLst>
  <p:hf hdr="0" ftr="0" dt="0"/>
  <p:txStyles>
    <p:titleStyle>
      <a:lvl1pPr algn="l" defTabSz="630113" rtl="0" eaLnBrk="1" latinLnBrk="0" hangingPunct="1">
        <a:lnSpc>
          <a:spcPct val="90000"/>
        </a:lnSpc>
        <a:spcBef>
          <a:spcPct val="0"/>
        </a:spcBef>
        <a:buNone/>
        <a:defRPr kumimoji="1" sz="3032" kern="1200">
          <a:solidFill>
            <a:schemeClr val="tx1"/>
          </a:solidFill>
          <a:latin typeface="+mj-lt"/>
          <a:ea typeface="+mj-ea"/>
          <a:cs typeface="+mj-cs"/>
        </a:defRPr>
      </a:lvl1pPr>
    </p:titleStyle>
    <p:bodyStyle>
      <a:lvl1pPr marL="157528" indent="-157528" algn="l" defTabSz="630113" rtl="0" eaLnBrk="1" latinLnBrk="0" hangingPunct="1">
        <a:lnSpc>
          <a:spcPct val="90000"/>
        </a:lnSpc>
        <a:spcBef>
          <a:spcPts val="689"/>
        </a:spcBef>
        <a:buFont typeface="Arial" panose="020B0604020202020204" pitchFamily="34" charset="0"/>
        <a:buChar char="•"/>
        <a:defRPr kumimoji="1" sz="1929" kern="1200">
          <a:solidFill>
            <a:schemeClr val="tx1"/>
          </a:solidFill>
          <a:latin typeface="+mn-lt"/>
          <a:ea typeface="+mn-ea"/>
          <a:cs typeface="+mn-cs"/>
        </a:defRPr>
      </a:lvl1pPr>
      <a:lvl2pPr marL="472585" indent="-157528" algn="l" defTabSz="630113" rtl="0" eaLnBrk="1" latinLnBrk="0" hangingPunct="1">
        <a:lnSpc>
          <a:spcPct val="90000"/>
        </a:lnSpc>
        <a:spcBef>
          <a:spcPts val="345"/>
        </a:spcBef>
        <a:buFont typeface="Arial" panose="020B0604020202020204" pitchFamily="34" charset="0"/>
        <a:buChar char="•"/>
        <a:defRPr kumimoji="1" sz="1654" kern="1200">
          <a:solidFill>
            <a:schemeClr val="tx1"/>
          </a:solidFill>
          <a:latin typeface="+mn-lt"/>
          <a:ea typeface="+mn-ea"/>
          <a:cs typeface="+mn-cs"/>
        </a:defRPr>
      </a:lvl2pPr>
      <a:lvl3pPr marL="787641" indent="-157528" algn="l" defTabSz="630113" rtl="0" eaLnBrk="1" latinLnBrk="0" hangingPunct="1">
        <a:lnSpc>
          <a:spcPct val="90000"/>
        </a:lnSpc>
        <a:spcBef>
          <a:spcPts val="345"/>
        </a:spcBef>
        <a:buFont typeface="Arial" panose="020B0604020202020204" pitchFamily="34" charset="0"/>
        <a:buChar char="•"/>
        <a:defRPr kumimoji="1" sz="1378" kern="1200">
          <a:solidFill>
            <a:schemeClr val="tx1"/>
          </a:solidFill>
          <a:latin typeface="+mn-lt"/>
          <a:ea typeface="+mn-ea"/>
          <a:cs typeface="+mn-cs"/>
        </a:defRPr>
      </a:lvl3pPr>
      <a:lvl4pPr marL="1102698"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4pPr>
      <a:lvl5pPr marL="1417754"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5pPr>
      <a:lvl6pPr marL="1732811"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6pPr>
      <a:lvl7pPr marL="2047867"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7pPr>
      <a:lvl8pPr marL="2362924"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8pPr>
      <a:lvl9pPr marL="2677980" indent="-157528" algn="l" defTabSz="630113" rtl="0" eaLnBrk="1" latinLnBrk="0" hangingPunct="1">
        <a:lnSpc>
          <a:spcPct val="90000"/>
        </a:lnSpc>
        <a:spcBef>
          <a:spcPts val="345"/>
        </a:spcBef>
        <a:buFont typeface="Arial" panose="020B0604020202020204" pitchFamily="34" charset="0"/>
        <a:buChar char="•"/>
        <a:defRPr kumimoji="1" sz="1240" kern="1200">
          <a:solidFill>
            <a:schemeClr val="tx1"/>
          </a:solidFill>
          <a:latin typeface="+mn-lt"/>
          <a:ea typeface="+mn-ea"/>
          <a:cs typeface="+mn-cs"/>
        </a:defRPr>
      </a:lvl9pPr>
    </p:bodyStyle>
    <p:otherStyle>
      <a:defPPr>
        <a:defRPr lang="en-US"/>
      </a:defPPr>
      <a:lvl1pPr marL="0" algn="l" defTabSz="630113" rtl="0" eaLnBrk="1" latinLnBrk="0" hangingPunct="1">
        <a:defRPr kumimoji="1" sz="1240" kern="1200">
          <a:solidFill>
            <a:schemeClr val="tx1"/>
          </a:solidFill>
          <a:latin typeface="+mn-lt"/>
          <a:ea typeface="+mn-ea"/>
          <a:cs typeface="+mn-cs"/>
        </a:defRPr>
      </a:lvl1pPr>
      <a:lvl2pPr marL="315057" algn="l" defTabSz="630113" rtl="0" eaLnBrk="1" latinLnBrk="0" hangingPunct="1">
        <a:defRPr kumimoji="1" sz="1240" kern="1200">
          <a:solidFill>
            <a:schemeClr val="tx1"/>
          </a:solidFill>
          <a:latin typeface="+mn-lt"/>
          <a:ea typeface="+mn-ea"/>
          <a:cs typeface="+mn-cs"/>
        </a:defRPr>
      </a:lvl2pPr>
      <a:lvl3pPr marL="630113" algn="l" defTabSz="630113" rtl="0" eaLnBrk="1" latinLnBrk="0" hangingPunct="1">
        <a:defRPr kumimoji="1" sz="1240" kern="1200">
          <a:solidFill>
            <a:schemeClr val="tx1"/>
          </a:solidFill>
          <a:latin typeface="+mn-lt"/>
          <a:ea typeface="+mn-ea"/>
          <a:cs typeface="+mn-cs"/>
        </a:defRPr>
      </a:lvl3pPr>
      <a:lvl4pPr marL="945170" algn="l" defTabSz="630113" rtl="0" eaLnBrk="1" latinLnBrk="0" hangingPunct="1">
        <a:defRPr kumimoji="1" sz="1240" kern="1200">
          <a:solidFill>
            <a:schemeClr val="tx1"/>
          </a:solidFill>
          <a:latin typeface="+mn-lt"/>
          <a:ea typeface="+mn-ea"/>
          <a:cs typeface="+mn-cs"/>
        </a:defRPr>
      </a:lvl4pPr>
      <a:lvl5pPr marL="1260226" algn="l" defTabSz="630113" rtl="0" eaLnBrk="1" latinLnBrk="0" hangingPunct="1">
        <a:defRPr kumimoji="1" sz="1240" kern="1200">
          <a:solidFill>
            <a:schemeClr val="tx1"/>
          </a:solidFill>
          <a:latin typeface="+mn-lt"/>
          <a:ea typeface="+mn-ea"/>
          <a:cs typeface="+mn-cs"/>
        </a:defRPr>
      </a:lvl5pPr>
      <a:lvl6pPr marL="1575283" algn="l" defTabSz="630113" rtl="0" eaLnBrk="1" latinLnBrk="0" hangingPunct="1">
        <a:defRPr kumimoji="1" sz="1240" kern="1200">
          <a:solidFill>
            <a:schemeClr val="tx1"/>
          </a:solidFill>
          <a:latin typeface="+mn-lt"/>
          <a:ea typeface="+mn-ea"/>
          <a:cs typeface="+mn-cs"/>
        </a:defRPr>
      </a:lvl6pPr>
      <a:lvl7pPr marL="1890339" algn="l" defTabSz="630113" rtl="0" eaLnBrk="1" latinLnBrk="0" hangingPunct="1">
        <a:defRPr kumimoji="1" sz="1240" kern="1200">
          <a:solidFill>
            <a:schemeClr val="tx1"/>
          </a:solidFill>
          <a:latin typeface="+mn-lt"/>
          <a:ea typeface="+mn-ea"/>
          <a:cs typeface="+mn-cs"/>
        </a:defRPr>
      </a:lvl7pPr>
      <a:lvl8pPr marL="2205396" algn="l" defTabSz="630113" rtl="0" eaLnBrk="1" latinLnBrk="0" hangingPunct="1">
        <a:defRPr kumimoji="1" sz="1240" kern="1200">
          <a:solidFill>
            <a:schemeClr val="tx1"/>
          </a:solidFill>
          <a:latin typeface="+mn-lt"/>
          <a:ea typeface="+mn-ea"/>
          <a:cs typeface="+mn-cs"/>
        </a:defRPr>
      </a:lvl8pPr>
      <a:lvl9pPr marL="2520452" algn="l" defTabSz="630113" rtl="0" eaLnBrk="1" latinLnBrk="0" hangingPunct="1">
        <a:defRPr kumimoji="1" sz="12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4.emf"/><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4.emf"/><Relationship Id="rId4" Type="http://schemas.openxmlformats.org/officeDocument/2006/relationships/image" Target="../media/image43.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006" y="1583637"/>
            <a:ext cx="6434824" cy="833134"/>
          </a:xfrm>
        </p:spPr>
        <p:txBody>
          <a:bodyPr anchor="ctr" anchorCtr="0">
            <a:normAutofit/>
          </a:bodyPr>
          <a:lstStyle/>
          <a:p>
            <a:r>
              <a:rPr lang="ja-JP" altLang="en-US" sz="2635">
                <a:latin typeface="HG丸ｺﾞｼｯｸM-PRO" panose="020F0600000000000000" pitchFamily="50" charset="-128"/>
                <a:ea typeface="HG丸ｺﾞｼｯｸM-PRO" panose="020F0600000000000000" pitchFamily="50" charset="-128"/>
              </a:rPr>
              <a:t>大阪府後期高齢者医療広域連合</a:t>
            </a:r>
          </a:p>
        </p:txBody>
      </p:sp>
      <p:sp>
        <p:nvSpPr>
          <p:cNvPr id="3" name="サブタイトル 2"/>
          <p:cNvSpPr>
            <a:spLocks noGrp="1"/>
          </p:cNvSpPr>
          <p:nvPr>
            <p:ph type="subTitle" idx="1"/>
          </p:nvPr>
        </p:nvSpPr>
        <p:spPr>
          <a:xfrm>
            <a:off x="-67006" y="6659897"/>
            <a:ext cx="6434824" cy="1486643"/>
          </a:xfrm>
        </p:spPr>
        <p:txBody>
          <a:bodyPr anchor="ctr" anchorCtr="0">
            <a:normAutofit/>
          </a:bodyPr>
          <a:lstStyle/>
          <a:p>
            <a:pPr algn="ctr"/>
            <a:r>
              <a:rPr lang="ja-JP" altLang="en-US">
                <a:latin typeface="HG丸ｺﾞｼｯｸM-PRO" panose="020F0600000000000000" pitchFamily="50" charset="-128"/>
                <a:ea typeface="HG丸ｺﾞｼｯｸM-PRO" panose="020F0600000000000000" pitchFamily="50" charset="-128"/>
              </a:rPr>
              <a:t>令和</a:t>
            </a:r>
            <a:r>
              <a:rPr lang="en-US" altLang="ja-JP">
                <a:latin typeface="HG丸ｺﾞｼｯｸM-PRO" panose="020F0600000000000000" pitchFamily="50" charset="-128"/>
                <a:ea typeface="HG丸ｺﾞｼｯｸM-PRO" panose="020F0600000000000000" pitchFamily="50" charset="-128"/>
              </a:rPr>
              <a:t>8</a:t>
            </a:r>
            <a:r>
              <a:rPr lang="ja-JP" altLang="en-US">
                <a:latin typeface="HG丸ｺﾞｼｯｸM-PRO" panose="020F0600000000000000" pitchFamily="50" charset="-128"/>
                <a:ea typeface="HG丸ｺﾞｼｯｸM-PRO" panose="020F0600000000000000" pitchFamily="50" charset="-128"/>
              </a:rPr>
              <a:t>年</a:t>
            </a:r>
            <a:r>
              <a:rPr lang="en-US" altLang="ja-JP">
                <a:latin typeface="HG丸ｺﾞｼｯｸM-PRO" panose="020F0600000000000000" pitchFamily="50" charset="-128"/>
                <a:ea typeface="HG丸ｺﾞｼｯｸM-PRO" panose="020F0600000000000000" pitchFamily="50" charset="-128"/>
              </a:rPr>
              <a:t>3</a:t>
            </a:r>
            <a:r>
              <a:rPr lang="ja-JP" altLang="en-US">
                <a:latin typeface="HG丸ｺﾞｼｯｸM-PRO" panose="020F0600000000000000" pitchFamily="50" charset="-128"/>
                <a:ea typeface="HG丸ｺﾞｼｯｸM-PRO" panose="020F0600000000000000" pitchFamily="50" charset="-128"/>
              </a:rPr>
              <a:t>月</a:t>
            </a:r>
            <a:endParaRPr lang="en-US" altLang="ja-JP">
              <a:latin typeface="HG丸ｺﾞｼｯｸM-PRO" panose="020F0600000000000000" pitchFamily="50" charset="-128"/>
              <a:ea typeface="HG丸ｺﾞｼｯｸM-PRO" panose="020F0600000000000000" pitchFamily="50" charset="-128"/>
            </a:endParaRPr>
          </a:p>
          <a:p>
            <a:pPr algn="ctr"/>
            <a:r>
              <a:rPr lang="ja-JP" altLang="en-US" sz="1694">
                <a:latin typeface="HG丸ｺﾞｼｯｸM-PRO" panose="020F0600000000000000" pitchFamily="50" charset="-128"/>
                <a:ea typeface="HG丸ｺﾞｼｯｸM-PRO" panose="020F0600000000000000" pitchFamily="50" charset="-128"/>
              </a:rPr>
              <a:t>株式会社データホライゾン</a:t>
            </a:r>
          </a:p>
        </p:txBody>
      </p:sp>
      <p:sp>
        <p:nvSpPr>
          <p:cNvPr id="4" name="タイトル 1">
            <a:extLst>
              <a:ext uri="{FF2B5EF4-FFF2-40B4-BE49-F238E27FC236}">
                <a16:creationId xmlns:a16="http://schemas.microsoft.com/office/drawing/2014/main" id="{5D3404B2-83CB-4C79-BA4A-4452704D1B23}"/>
              </a:ext>
            </a:extLst>
          </p:cNvPr>
          <p:cNvSpPr txBox="1">
            <a:spLocks/>
          </p:cNvSpPr>
          <p:nvPr/>
        </p:nvSpPr>
        <p:spPr>
          <a:xfrm>
            <a:off x="-67004" y="2968188"/>
            <a:ext cx="6434824" cy="2454712"/>
          </a:xfrm>
          <a:prstGeom prst="rect">
            <a:avLst/>
          </a:prstGeom>
        </p:spPr>
        <p:txBody>
          <a:bodyPr vert="horz" lIns="86017" tIns="43007" rIns="86017" bIns="43007" rtlCol="0" anchor="ctr" anchorCtr="0">
            <a:normAutofit/>
          </a:bodyPr>
          <a:lstStyle>
            <a:lvl1pPr algn="ctr" defTabSz="513070" rtl="0" eaLnBrk="1" latinLnBrk="0" hangingPunct="1">
              <a:lnSpc>
                <a:spcPct val="90000"/>
              </a:lnSpc>
              <a:spcBef>
                <a:spcPct val="0"/>
              </a:spcBef>
              <a:buNone/>
              <a:defRPr kumimoji="1" sz="3367" kern="1200">
                <a:solidFill>
                  <a:schemeClr val="tx1"/>
                </a:solidFill>
                <a:latin typeface="+mj-lt"/>
                <a:ea typeface="+mj-ea"/>
                <a:cs typeface="+mj-cs"/>
              </a:defRPr>
            </a:lvl1pPr>
          </a:lstStyle>
          <a:p>
            <a:r>
              <a:rPr lang="ja-JP" altLang="en-US" sz="2635">
                <a:latin typeface="HG丸ｺﾞｼｯｸM-PRO" panose="020F0600000000000000" pitchFamily="50" charset="-128"/>
                <a:ea typeface="HG丸ｺﾞｼｯｸM-PRO" panose="020F0600000000000000" pitchFamily="50" charset="-128"/>
              </a:rPr>
              <a:t>データヘルス計画に伴う</a:t>
            </a:r>
            <a:endParaRPr lang="en-US" altLang="ja-JP" sz="2635">
              <a:latin typeface="HG丸ｺﾞｼｯｸM-PRO" panose="020F0600000000000000" pitchFamily="50" charset="-128"/>
              <a:ea typeface="HG丸ｺﾞｼｯｸM-PRO" panose="020F0600000000000000" pitchFamily="50" charset="-128"/>
            </a:endParaRPr>
          </a:p>
          <a:p>
            <a:r>
              <a:rPr lang="ja-JP" altLang="en-US" sz="2635">
                <a:latin typeface="HG丸ｺﾞｼｯｸM-PRO" panose="020F0600000000000000" pitchFamily="50" charset="-128"/>
                <a:ea typeface="HG丸ｺﾞｼｯｸM-PRO" panose="020F0600000000000000" pitchFamily="50" charset="-128"/>
              </a:rPr>
              <a:t>分析結果概要</a:t>
            </a:r>
            <a:endParaRPr lang="en-US" altLang="ja-JP" sz="2635">
              <a:latin typeface="HG丸ｺﾞｼｯｸM-PRO" panose="020F0600000000000000" pitchFamily="50" charset="-128"/>
              <a:ea typeface="HG丸ｺﾞｼｯｸM-PRO" panose="020F0600000000000000" pitchFamily="50" charset="-128"/>
            </a:endParaRPr>
          </a:p>
          <a:p>
            <a:endParaRPr lang="en-US" altLang="ja-JP" sz="2635">
              <a:latin typeface="HG丸ｺﾞｼｯｸM-PRO" panose="020F0600000000000000" pitchFamily="50" charset="-128"/>
              <a:ea typeface="HG丸ｺﾞｼｯｸM-PRO" panose="020F0600000000000000" pitchFamily="50" charset="-128"/>
            </a:endParaRPr>
          </a:p>
          <a:p>
            <a:r>
              <a:rPr lang="ja-JP" altLang="en-US" sz="2000">
                <a:latin typeface="HG丸ｺﾞｼｯｸM-PRO" panose="020F0600000000000000" pitchFamily="50" charset="-128"/>
                <a:ea typeface="HG丸ｺﾞｼｯｸM-PRO" panose="020F0600000000000000" pitchFamily="50" charset="-128"/>
              </a:rPr>
              <a:t>令和</a:t>
            </a:r>
            <a:r>
              <a:rPr lang="en-US" altLang="ja-JP" sz="2000">
                <a:latin typeface="HG丸ｺﾞｼｯｸM-PRO" panose="020F0600000000000000" pitchFamily="50" charset="-128"/>
                <a:ea typeface="HG丸ｺﾞｼｯｸM-PRO" panose="020F0600000000000000" pitchFamily="50" charset="-128"/>
              </a:rPr>
              <a:t>6</a:t>
            </a:r>
            <a:r>
              <a:rPr lang="ja-JP" altLang="en-US" sz="2000">
                <a:latin typeface="HG丸ｺﾞｼｯｸM-PRO" panose="020F0600000000000000" pitchFamily="50" charset="-128"/>
                <a:ea typeface="HG丸ｺﾞｼｯｸM-PRO" panose="020F0600000000000000" pitchFamily="50" charset="-128"/>
              </a:rPr>
              <a:t>年度データ分析</a:t>
            </a:r>
            <a:r>
              <a:rPr lang="en-US" altLang="ja-JP" sz="2000">
                <a:latin typeface="HG丸ｺﾞｼｯｸM-PRO" panose="020F0600000000000000" pitchFamily="50" charset="-128"/>
                <a:ea typeface="HG丸ｺﾞｼｯｸM-PRO" panose="020F0600000000000000" pitchFamily="50" charset="-128"/>
              </a:rPr>
              <a:t>(</a:t>
            </a:r>
            <a:r>
              <a:rPr lang="ja-JP" altLang="en-US" sz="2000">
                <a:latin typeface="HG丸ｺﾞｼｯｸM-PRO" panose="020F0600000000000000" pitchFamily="50" charset="-128"/>
                <a:ea typeface="HG丸ｺﾞｼｯｸM-PRO" panose="020F0600000000000000" pitchFamily="50" charset="-128"/>
              </a:rPr>
              <a:t>令和</a:t>
            </a:r>
            <a:r>
              <a:rPr lang="en-US" altLang="ja-JP" sz="2000">
                <a:latin typeface="HG丸ｺﾞｼｯｸM-PRO" panose="020F0600000000000000" pitchFamily="50" charset="-128"/>
                <a:ea typeface="HG丸ｺﾞｼｯｸM-PRO" panose="020F0600000000000000" pitchFamily="50" charset="-128"/>
              </a:rPr>
              <a:t>7</a:t>
            </a:r>
            <a:r>
              <a:rPr lang="ja-JP" altLang="en-US" sz="2000">
                <a:latin typeface="HG丸ｺﾞｼｯｸM-PRO" panose="020F0600000000000000" pitchFamily="50" charset="-128"/>
                <a:ea typeface="HG丸ｺﾞｼｯｸM-PRO" panose="020F0600000000000000" pitchFamily="50" charset="-128"/>
              </a:rPr>
              <a:t>年度事業</a:t>
            </a:r>
            <a:r>
              <a:rPr lang="en-US" altLang="ja-JP" sz="2000">
                <a:latin typeface="HG丸ｺﾞｼｯｸM-PRO" panose="020F0600000000000000" pitchFamily="50" charset="-128"/>
                <a:ea typeface="HG丸ｺﾞｼｯｸM-PRO" panose="020F0600000000000000" pitchFamily="50" charset="-128"/>
              </a:rPr>
              <a:t>)</a:t>
            </a:r>
          </a:p>
        </p:txBody>
      </p:sp>
    </p:spTree>
    <p:extLst>
      <p:ext uri="{BB962C8B-B14F-4D97-AF65-F5344CB8AC3E}">
        <p14:creationId xmlns:p14="http://schemas.microsoft.com/office/powerpoint/2010/main" val="870166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A5E98AC0-AB7E-4396-9F1B-479D210182AE}"/>
              </a:ext>
            </a:extLst>
          </p:cNvPr>
          <p:cNvSpPr txBox="1">
            <a:spLocks/>
          </p:cNvSpPr>
          <p:nvPr/>
        </p:nvSpPr>
        <p:spPr>
          <a:xfrm>
            <a:off x="102324" y="530738"/>
            <a:ext cx="5439852" cy="266227"/>
          </a:xfrm>
          <a:prstGeom prst="rect">
            <a:avLst/>
          </a:prstGeom>
          <a:noFill/>
          <a:ln>
            <a:noFill/>
          </a:ln>
        </p:spPr>
        <p:txBody>
          <a:bodyPr wrap="square" lIns="86400" rtlCol="0" anchor="ctr" anchorCtr="0">
            <a:spAutoFit/>
          </a:bodyPr>
          <a:lstStyle/>
          <a:p>
            <a:pPr>
              <a:spcBef>
                <a:spcPct val="0"/>
              </a:spcBef>
              <a:defRPr/>
            </a:pPr>
            <a:r>
              <a:rPr lang="zh-CN" altLang="en-US" sz="1130" kern="0">
                <a:solidFill>
                  <a:srgbClr val="000000"/>
                </a:solidFill>
                <a:latin typeface="HG丸ｺﾞｼｯｸM-PRO" panose="020F0600000000000000" pitchFamily="50" charset="-128"/>
                <a:ea typeface="HG丸ｺﾞｼｯｸM-PRO" panose="020F0600000000000000" pitchFamily="50" charset="-128"/>
              </a:rPr>
              <a:t>平均余命、</a:t>
            </a:r>
            <a:r>
              <a:rPr lang="zh-TW" altLang="en-US" sz="1130" kern="0">
                <a:solidFill>
                  <a:srgbClr val="000000"/>
                </a:solidFill>
                <a:latin typeface="HG丸ｺﾞｼｯｸM-PRO" panose="020F0600000000000000" pitchFamily="50" charset="-128"/>
                <a:ea typeface="HG丸ｺﾞｼｯｸM-PRO" panose="020F0600000000000000" pitchFamily="50" charset="-128"/>
              </a:rPr>
              <a:t>平均自立期間</a:t>
            </a:r>
            <a:r>
              <a:rPr lang="en-US" altLang="zh-CN" sz="1130" kern="0">
                <a:solidFill>
                  <a:srgbClr val="000000"/>
                </a:solidFill>
                <a:latin typeface="HG丸ｺﾞｼｯｸM-PRO" panose="020F0600000000000000" pitchFamily="50" charset="-128"/>
                <a:ea typeface="HG丸ｺﾞｼｯｸM-PRO" panose="020F0600000000000000" pitchFamily="50" charset="-128"/>
              </a:rPr>
              <a:t>(</a:t>
            </a:r>
            <a:r>
              <a:rPr lang="zh-CN" altLang="en-US" sz="1130" kern="0">
                <a:solidFill>
                  <a:srgbClr val="000000"/>
                </a:solidFill>
                <a:latin typeface="HG丸ｺﾞｼｯｸM-PRO" panose="020F0600000000000000" pitchFamily="50" charset="-128"/>
                <a:ea typeface="HG丸ｺﾞｼｯｸM-PRO" panose="020F0600000000000000" pitchFamily="50" charset="-128"/>
              </a:rPr>
              <a:t>経年変化</a:t>
            </a:r>
            <a:r>
              <a:rPr lang="en-US" altLang="zh-CN" sz="1130" kern="0">
                <a:solidFill>
                  <a:srgbClr val="000000"/>
                </a:solidFill>
                <a:latin typeface="HG丸ｺﾞｼｯｸM-PRO" panose="020F0600000000000000" pitchFamily="50" charset="-128"/>
                <a:ea typeface="HG丸ｺﾞｼｯｸM-PRO" panose="020F0600000000000000" pitchFamily="50" charset="-128"/>
              </a:rPr>
              <a:t>)</a:t>
            </a:r>
            <a:endParaRPr lang="en-US" altLang="ja-JP" sz="1130">
              <a:latin typeface="HG丸ｺﾞｼｯｸM-PRO" panose="020F0600000000000000" pitchFamily="50" charset="-128"/>
              <a:ea typeface="HG丸ｺﾞｼｯｸM-PRO" panose="020F0600000000000000" pitchFamily="50" charset="-128"/>
            </a:endParaRPr>
          </a:p>
        </p:txBody>
      </p:sp>
      <p:sp>
        <p:nvSpPr>
          <p:cNvPr id="9" name="スライド番号プレースホルダー 10">
            <a:extLst>
              <a:ext uri="{FF2B5EF4-FFF2-40B4-BE49-F238E27FC236}">
                <a16:creationId xmlns:a16="http://schemas.microsoft.com/office/drawing/2014/main" id="{08E8F4C4-1EAC-41D0-A337-50A6836F1DD5}"/>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7</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1" name="注釈文章 18">
            <a:extLst>
              <a:ext uri="{FF2B5EF4-FFF2-40B4-BE49-F238E27FC236}">
                <a16:creationId xmlns:a16="http://schemas.microsoft.com/office/drawing/2014/main" id="{CB87DC9E-C0F7-44CB-A8AA-7874717755B9}"/>
              </a:ext>
            </a:extLst>
          </p:cNvPr>
          <p:cNvSpPr txBox="1">
            <a:spLocks noChangeAspect="1"/>
          </p:cNvSpPr>
          <p:nvPr/>
        </p:nvSpPr>
        <p:spPr>
          <a:xfrm>
            <a:off x="198123" y="2334459"/>
            <a:ext cx="5842787" cy="553998"/>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出典：平成</a:t>
            </a:r>
            <a:r>
              <a:rPr lang="en-US" altLang="ja-JP" sz="750">
                <a:latin typeface="HG丸ｺﾞｼｯｸM-PRO" panose="020F0600000000000000" pitchFamily="50" charset="-128"/>
                <a:ea typeface="HG丸ｺﾞｼｯｸM-PRO" panose="020F0600000000000000" pitchFamily="50" charset="-128"/>
              </a:rPr>
              <a:t>28</a:t>
            </a:r>
            <a:r>
              <a:rPr lang="ja-JP" altLang="en-US" sz="750">
                <a:latin typeface="HG丸ｺﾞｼｯｸM-PRO" panose="020F0600000000000000" pitchFamily="50" charset="-128"/>
                <a:ea typeface="HG丸ｺﾞｼｯｸM-PRO" panose="020F0600000000000000" pitchFamily="50" charset="-128"/>
              </a:rPr>
              <a:t>年度は、大阪がん循環器病予防センターによる算出数値。</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平成</a:t>
            </a:r>
            <a:r>
              <a:rPr lang="en-US" altLang="ja-JP" sz="750">
                <a:latin typeface="HG丸ｺﾞｼｯｸM-PRO" panose="020F0600000000000000" pitchFamily="50" charset="-128"/>
                <a:ea typeface="HG丸ｺﾞｼｯｸM-PRO" panose="020F0600000000000000" pitchFamily="50" charset="-128"/>
              </a:rPr>
              <a:t>29</a:t>
            </a:r>
            <a:r>
              <a:rPr lang="ja-JP" altLang="en-US" sz="750">
                <a:latin typeface="HG丸ｺﾞｼｯｸM-PRO" panose="020F0600000000000000" pitchFamily="50" charset="-128"/>
                <a:ea typeface="HG丸ｺﾞｼｯｸM-PRO" panose="020F0600000000000000" pitchFamily="50" charset="-128"/>
              </a:rPr>
              <a:t>年度～令和</a:t>
            </a:r>
            <a:r>
              <a:rPr lang="en-US" altLang="ja-JP" sz="750">
                <a:latin typeface="HG丸ｺﾞｼｯｸM-PRO" panose="020F0600000000000000" pitchFamily="50" charset="-128"/>
                <a:ea typeface="HG丸ｺﾞｼｯｸM-PRO" panose="020F0600000000000000" pitchFamily="50" charset="-128"/>
              </a:rPr>
              <a:t>5</a:t>
            </a:r>
            <a:r>
              <a:rPr lang="ja-JP" altLang="en-US" sz="750">
                <a:latin typeface="HG丸ｺﾞｼｯｸM-PRO" panose="020F0600000000000000" pitchFamily="50" charset="-128"/>
                <a:ea typeface="HG丸ｺﾞｼｯｸM-PRO" panose="020F0600000000000000" pitchFamily="50" charset="-128"/>
              </a:rPr>
              <a:t>年度は、</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と同様の方法により大阪府健康づくり課が算出。</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経年変化</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差分</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平均余命と平均自立期間は小数第</a:t>
            </a:r>
            <a:r>
              <a:rPr lang="en-US" altLang="ja-JP" sz="750">
                <a:latin typeface="HG丸ｺﾞｼｯｸM-PRO" panose="020F0600000000000000" pitchFamily="50" charset="-128"/>
                <a:ea typeface="HG丸ｺﾞｼｯｸM-PRO" panose="020F0600000000000000" pitchFamily="50" charset="-128"/>
              </a:rPr>
              <a:t>2</a:t>
            </a:r>
            <a:r>
              <a:rPr lang="ja-JP" altLang="en-US" sz="750">
                <a:latin typeface="HG丸ｺﾞｼｯｸM-PRO" panose="020F0600000000000000" pitchFamily="50" charset="-128"/>
                <a:ea typeface="HG丸ｺﾞｼｯｸM-PRO" panose="020F0600000000000000" pitchFamily="50" charset="-128"/>
              </a:rPr>
              <a:t>位より小さい値を持つため、表に掲載の数値の差と経年変化</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差分</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の数値は</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一致しない場合がある。</a:t>
            </a:r>
            <a:endParaRPr lang="en-US" altLang="zh-TW" sz="750">
              <a:latin typeface="HG丸ｺﾞｼｯｸM-PRO" panose="020F0600000000000000" pitchFamily="50" charset="-128"/>
              <a:ea typeface="HG丸ｺﾞｼｯｸM-PRO" panose="020F0600000000000000" pitchFamily="50" charset="-128"/>
            </a:endParaRPr>
          </a:p>
        </p:txBody>
      </p:sp>
      <p:sp>
        <p:nvSpPr>
          <p:cNvPr id="12" name="テキスト ボックス 11">
            <a:extLst>
              <a:ext uri="{FF2B5EF4-FFF2-40B4-BE49-F238E27FC236}">
                <a16:creationId xmlns:a16="http://schemas.microsoft.com/office/drawing/2014/main" id="{90A66052-7FDE-4FA3-84A3-CBC0B6BE0873}"/>
              </a:ext>
            </a:extLst>
          </p:cNvPr>
          <p:cNvSpPr txBox="1">
            <a:spLocks/>
          </p:cNvSpPr>
          <p:nvPr/>
        </p:nvSpPr>
        <p:spPr>
          <a:xfrm>
            <a:off x="102324" y="3014146"/>
            <a:ext cx="5439852" cy="266227"/>
          </a:xfrm>
          <a:prstGeom prst="rect">
            <a:avLst/>
          </a:prstGeom>
          <a:noFill/>
          <a:ln>
            <a:noFill/>
          </a:ln>
        </p:spPr>
        <p:txBody>
          <a:bodyPr wrap="square" lIns="86400" rtlCol="0" anchor="ctr" anchorCtr="0">
            <a:spAutoFit/>
          </a:bodyPr>
          <a:lstStyle/>
          <a:p>
            <a:pPr>
              <a:spcBef>
                <a:spcPct val="0"/>
              </a:spcBef>
              <a:defRPr/>
            </a:pPr>
            <a:r>
              <a:rPr lang="zh-TW" altLang="en-US" sz="1130">
                <a:latin typeface="HG丸ｺﾞｼｯｸM-PRO" panose="020F0600000000000000" pitchFamily="50" charset="-128"/>
                <a:ea typeface="HG丸ｺﾞｼｯｸM-PRO" panose="020F0600000000000000" pitchFamily="50" charset="-128"/>
              </a:rPr>
              <a:t>平均自立期間</a:t>
            </a:r>
            <a:r>
              <a:rPr lang="ja-JP" altLang="en-US" sz="1130">
                <a:latin typeface="HG丸ｺﾞｼｯｸM-PRO" panose="020F0600000000000000" pitchFamily="50" charset="-128"/>
                <a:ea typeface="HG丸ｺﾞｼｯｸM-PRO" panose="020F0600000000000000" pitchFamily="50" charset="-128"/>
              </a:rPr>
              <a:t>の推移</a:t>
            </a:r>
            <a:endParaRPr lang="en-US" altLang="ja-JP" sz="1130">
              <a:latin typeface="HG丸ｺﾞｼｯｸM-PRO" panose="020F0600000000000000" pitchFamily="50" charset="-128"/>
              <a:ea typeface="HG丸ｺﾞｼｯｸM-PRO" panose="020F0600000000000000" pitchFamily="50" charset="-128"/>
            </a:endParaRPr>
          </a:p>
        </p:txBody>
      </p:sp>
      <p:sp>
        <p:nvSpPr>
          <p:cNvPr id="13" name="注釈文章 18">
            <a:extLst>
              <a:ext uri="{FF2B5EF4-FFF2-40B4-BE49-F238E27FC236}">
                <a16:creationId xmlns:a16="http://schemas.microsoft.com/office/drawing/2014/main" id="{A7943F93-58BB-42B0-B5AB-80DD3A9B8F86}"/>
              </a:ext>
            </a:extLst>
          </p:cNvPr>
          <p:cNvSpPr txBox="1">
            <a:spLocks/>
          </p:cNvSpPr>
          <p:nvPr/>
        </p:nvSpPr>
        <p:spPr>
          <a:xfrm>
            <a:off x="198123" y="7224135"/>
            <a:ext cx="5842787" cy="323165"/>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出典：平成</a:t>
            </a:r>
            <a:r>
              <a:rPr lang="en-US" altLang="ja-JP" sz="750">
                <a:latin typeface="HG丸ｺﾞｼｯｸM-PRO" panose="020F0600000000000000" pitchFamily="50" charset="-128"/>
                <a:ea typeface="HG丸ｺﾞｼｯｸM-PRO" panose="020F0600000000000000" pitchFamily="50" charset="-128"/>
              </a:rPr>
              <a:t>28</a:t>
            </a:r>
            <a:r>
              <a:rPr lang="ja-JP" altLang="en-US" sz="750">
                <a:latin typeface="HG丸ｺﾞｼｯｸM-PRO" panose="020F0600000000000000" pitchFamily="50" charset="-128"/>
                <a:ea typeface="HG丸ｺﾞｼｯｸM-PRO" panose="020F0600000000000000" pitchFamily="50" charset="-128"/>
              </a:rPr>
              <a:t>年度は、大阪がん循環器病予防センターによる算出数値。</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平成</a:t>
            </a:r>
            <a:r>
              <a:rPr lang="en-US" altLang="ja-JP" sz="750">
                <a:latin typeface="HG丸ｺﾞｼｯｸM-PRO" panose="020F0600000000000000" pitchFamily="50" charset="-128"/>
                <a:ea typeface="HG丸ｺﾞｼｯｸM-PRO" panose="020F0600000000000000" pitchFamily="50" charset="-128"/>
              </a:rPr>
              <a:t>29</a:t>
            </a:r>
            <a:r>
              <a:rPr lang="ja-JP" altLang="en-US" sz="750">
                <a:latin typeface="HG丸ｺﾞｼｯｸM-PRO" panose="020F0600000000000000" pitchFamily="50" charset="-128"/>
                <a:ea typeface="HG丸ｺﾞｼｯｸM-PRO" panose="020F0600000000000000" pitchFamily="50" charset="-128"/>
              </a:rPr>
              <a:t>年度～令和</a:t>
            </a:r>
            <a:r>
              <a:rPr lang="en-US" altLang="ja-JP" sz="750">
                <a:latin typeface="HG丸ｺﾞｼｯｸM-PRO" panose="020F0600000000000000" pitchFamily="50" charset="-128"/>
                <a:ea typeface="HG丸ｺﾞｼｯｸM-PRO" panose="020F0600000000000000" pitchFamily="50" charset="-128"/>
              </a:rPr>
              <a:t>5</a:t>
            </a:r>
            <a:r>
              <a:rPr lang="ja-JP" altLang="en-US" sz="750">
                <a:latin typeface="HG丸ｺﾞｼｯｸM-PRO" panose="020F0600000000000000" pitchFamily="50" charset="-128"/>
                <a:ea typeface="HG丸ｺﾞｼｯｸM-PRO" panose="020F0600000000000000" pitchFamily="50" charset="-128"/>
              </a:rPr>
              <a:t>年度は、</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と同様の方法により大阪府健康づくり課が算出。</a:t>
            </a:r>
            <a:endParaRPr lang="en-US" altLang="zh-TW" sz="750">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FEF43A3A-7CCA-4E62-A5AB-CADEEA559DDE}"/>
              </a:ext>
            </a:extLst>
          </p:cNvPr>
          <p:cNvPicPr>
            <a:picLocks noChangeAspect="1"/>
          </p:cNvPicPr>
          <p:nvPr/>
        </p:nvPicPr>
        <p:blipFill>
          <a:blip r:embed="rId2"/>
          <a:stretch>
            <a:fillRect/>
          </a:stretch>
        </p:blipFill>
        <p:spPr>
          <a:xfrm>
            <a:off x="198121" y="796967"/>
            <a:ext cx="5436000" cy="1539503"/>
          </a:xfrm>
          <a:prstGeom prst="rect">
            <a:avLst/>
          </a:prstGeom>
        </p:spPr>
      </p:pic>
      <p:pic>
        <p:nvPicPr>
          <p:cNvPr id="5" name="図 4">
            <a:extLst>
              <a:ext uri="{FF2B5EF4-FFF2-40B4-BE49-F238E27FC236}">
                <a16:creationId xmlns:a16="http://schemas.microsoft.com/office/drawing/2014/main" id="{87EDB171-8D59-4901-914F-5DE3B99C91B2}"/>
              </a:ext>
            </a:extLst>
          </p:cNvPr>
          <p:cNvPicPr>
            <a:picLocks noChangeAspect="1"/>
          </p:cNvPicPr>
          <p:nvPr/>
        </p:nvPicPr>
        <p:blipFill>
          <a:blip r:embed="rId3"/>
          <a:stretch>
            <a:fillRect/>
          </a:stretch>
        </p:blipFill>
        <p:spPr>
          <a:xfrm>
            <a:off x="198123" y="3280373"/>
            <a:ext cx="5435998" cy="3947367"/>
          </a:xfrm>
          <a:prstGeom prst="rect">
            <a:avLst/>
          </a:prstGeom>
        </p:spPr>
      </p:pic>
    </p:spTree>
    <p:extLst>
      <p:ext uri="{BB962C8B-B14F-4D97-AF65-F5344CB8AC3E}">
        <p14:creationId xmlns:p14="http://schemas.microsoft.com/office/powerpoint/2010/main" val="2378088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a:spLocks/>
          </p:cNvSpPr>
          <p:nvPr/>
        </p:nvSpPr>
        <p:spPr>
          <a:xfrm>
            <a:off x="102565" y="1354925"/>
            <a:ext cx="5742362" cy="266227"/>
          </a:xfrm>
          <a:prstGeom prst="rect">
            <a:avLst/>
          </a:prstGeom>
          <a:noFill/>
          <a:ln>
            <a:noFill/>
          </a:ln>
        </p:spPr>
        <p:txBody>
          <a:bodyPr wrap="square" lIns="86400" rIns="0" rtlCol="0" anchor="ctr" anchorCtr="0">
            <a:spAutoFit/>
          </a:bodyPr>
          <a:lstStyle/>
          <a:p>
            <a:pPr>
              <a:spcBef>
                <a:spcPct val="0"/>
              </a:spcBef>
              <a:defRPr/>
            </a:pPr>
            <a:r>
              <a:rPr lang="zh-TW" altLang="en-US" sz="1130">
                <a:latin typeface="HG丸ｺﾞｼｯｸM-PRO" panose="020F0600000000000000" pitchFamily="50" charset="-128"/>
                <a:ea typeface="HG丸ｺﾞｼｯｸM-PRO" panose="020F0600000000000000" pitchFamily="50" charset="-128"/>
              </a:rPr>
              <a:t>医療基礎情報</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en-US" altLang="ja-JP" sz="1130">
              <a:latin typeface="HG丸ｺﾞｼｯｸM-PRO" panose="020F0600000000000000" pitchFamily="50" charset="-128"/>
              <a:ea typeface="HG丸ｺﾞｼｯｸM-PRO" panose="020F0600000000000000" pitchFamily="50" charset="-128"/>
            </a:endParaRPr>
          </a:p>
        </p:txBody>
      </p:sp>
      <p:sp>
        <p:nvSpPr>
          <p:cNvPr id="10" name="注釈文章 9"/>
          <p:cNvSpPr txBox="1">
            <a:spLocks/>
          </p:cNvSpPr>
          <p:nvPr/>
        </p:nvSpPr>
        <p:spPr>
          <a:xfrm>
            <a:off x="198120" y="8372661"/>
            <a:ext cx="574236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7" name="タイトル 1"/>
          <p:cNvSpPr txBox="1">
            <a:spLocks/>
          </p:cNvSpPr>
          <p:nvPr/>
        </p:nvSpPr>
        <p:spPr>
          <a:xfrm>
            <a:off x="102324" y="530738"/>
            <a:ext cx="5994000" cy="3060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en-US" altLang="ja-JP" sz="1317">
                <a:latin typeface="HG丸ｺﾞｼｯｸM-PRO" panose="020F0600000000000000" pitchFamily="50" charset="-128"/>
                <a:ea typeface="HG丸ｺﾞｼｯｸM-PRO" panose="020F0600000000000000" pitchFamily="50" charset="-128"/>
                <a:cs typeface="Times New Roman" pitchFamily="18" charset="0"/>
              </a:rPr>
              <a:t>2</a:t>
            </a:r>
            <a:r>
              <a:rPr lang="ja-JP" altLang="en-US" sz="1317" err="1">
                <a:latin typeface="HG丸ｺﾞｼｯｸM-PRO" panose="020F0600000000000000" pitchFamily="50" charset="-128"/>
                <a:ea typeface="HG丸ｺﾞｼｯｸM-PRO" panose="020F0600000000000000" pitchFamily="50" charset="-128"/>
                <a:cs typeface="Times New Roman" pitchFamily="18" charset="0"/>
              </a:rPr>
              <a:t>．</a:t>
            </a:r>
            <a:r>
              <a:rPr lang="ja-JP" altLang="en-US" sz="1317">
                <a:latin typeface="HG丸ｺﾞｼｯｸM-PRO" panose="020F0600000000000000" pitchFamily="50" charset="-128"/>
                <a:ea typeface="HG丸ｺﾞｼｯｸM-PRO" panose="020F0600000000000000" pitchFamily="50" charset="-128"/>
                <a:cs typeface="Times New Roman" pitchFamily="18" charset="0"/>
              </a:rPr>
              <a:t>医療費等の状況</a:t>
            </a:r>
            <a:endParaRPr lang="en-US" altLang="ja-JP" sz="1317">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13" name="スライド番号プレースホルダー 10">
            <a:extLst>
              <a:ext uri="{FF2B5EF4-FFF2-40B4-BE49-F238E27FC236}">
                <a16:creationId xmlns:a16="http://schemas.microsoft.com/office/drawing/2014/main" id="{96898BD7-05B3-49B0-8F98-54C810BF8BF5}"/>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8</a:t>
            </a:r>
          </a:p>
        </p:txBody>
      </p:sp>
      <p:sp>
        <p:nvSpPr>
          <p:cNvPr id="11" name="タイトル 1">
            <a:extLst>
              <a:ext uri="{FF2B5EF4-FFF2-40B4-BE49-F238E27FC236}">
                <a16:creationId xmlns:a16="http://schemas.microsoft.com/office/drawing/2014/main" id="{07CCF4FB-F99A-4BDD-B753-3E2CAF171C61}"/>
              </a:ext>
            </a:extLst>
          </p:cNvPr>
          <p:cNvSpPr txBox="1">
            <a:spLocks/>
          </p:cNvSpPr>
          <p:nvPr/>
        </p:nvSpPr>
        <p:spPr>
          <a:xfrm>
            <a:off x="102324" y="844822"/>
            <a:ext cx="5949321" cy="507600"/>
          </a:xfrm>
          <a:prstGeom prst="rect">
            <a:avLst/>
          </a:prstGeom>
          <a:ln>
            <a:noFill/>
          </a:ln>
        </p:spPr>
        <p:txBody>
          <a:bodyPr vert="horz" lIns="86400" tIns="43200" rIns="86400" bIns="43200" rtlCol="0" anchor="t">
            <a:noAutofit/>
          </a:bodyPr>
          <a:lstStyle/>
          <a:p>
            <a:pPr lvl="0" algn="just" fontAlgn="base">
              <a:lnSpc>
                <a:spcPct val="125000"/>
              </a:lnSpc>
              <a:spcBef>
                <a:spcPct val="0"/>
              </a:spcBef>
              <a:spcAft>
                <a:spcPct val="0"/>
              </a:spcAft>
            </a:pPr>
            <a:r>
              <a:rPr lang="ja-JP" altLang="en-US" sz="1130">
                <a:latin typeface="HG丸ｺﾞｼｯｸM-PRO" panose="020F0600000000000000" pitchFamily="50" charset="-128"/>
                <a:ea typeface="HG丸ｺﾞｼｯｸM-PRO" panose="020F0600000000000000" pitchFamily="50" charset="-128"/>
                <a:cs typeface="Times New Roman" pitchFamily="18" charset="0"/>
              </a:rPr>
              <a:t>　以下は令和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年度における、医療基礎情報を示しています。全国と比較して、受診率、</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1</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件当たり医療費ともに高い水準にあります。</a:t>
            </a:r>
            <a:endParaRPr lang="ja-JP" altLang="ja-JP" sz="1130">
              <a:latin typeface="HG丸ｺﾞｼｯｸM-PRO" panose="020F0600000000000000" pitchFamily="50" charset="-128"/>
              <a:ea typeface="HG丸ｺﾞｼｯｸM-PRO" panose="020F0600000000000000" pitchFamily="50" charset="-128"/>
              <a:cs typeface="+mj-cs"/>
            </a:endParaRPr>
          </a:p>
        </p:txBody>
      </p:sp>
      <p:pic>
        <p:nvPicPr>
          <p:cNvPr id="2" name="図 1">
            <a:extLst>
              <a:ext uri="{FF2B5EF4-FFF2-40B4-BE49-F238E27FC236}">
                <a16:creationId xmlns:a16="http://schemas.microsoft.com/office/drawing/2014/main" id="{DCF9F0E8-41AB-4ACB-B3E6-AC6224677AB3}"/>
              </a:ext>
            </a:extLst>
          </p:cNvPr>
          <p:cNvPicPr>
            <a:picLocks/>
          </p:cNvPicPr>
          <p:nvPr/>
        </p:nvPicPr>
        <p:blipFill>
          <a:blip r:embed="rId2"/>
          <a:stretch>
            <a:fillRect/>
          </a:stretch>
        </p:blipFill>
        <p:spPr>
          <a:xfrm>
            <a:off x="198123" y="1629861"/>
            <a:ext cx="3619730" cy="6742800"/>
          </a:xfrm>
          <a:prstGeom prst="rect">
            <a:avLst/>
          </a:prstGeom>
        </p:spPr>
      </p:pic>
    </p:spTree>
    <p:extLst>
      <p:ext uri="{BB962C8B-B14F-4D97-AF65-F5344CB8AC3E}">
        <p14:creationId xmlns:p14="http://schemas.microsoft.com/office/powerpoint/2010/main" val="3095703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a:spLocks/>
          </p:cNvSpPr>
          <p:nvPr/>
        </p:nvSpPr>
        <p:spPr>
          <a:xfrm>
            <a:off x="102324" y="1355885"/>
            <a:ext cx="5742362" cy="266227"/>
          </a:xfrm>
          <a:prstGeom prst="rect">
            <a:avLst/>
          </a:prstGeom>
          <a:noFill/>
          <a:ln>
            <a:noFill/>
          </a:ln>
        </p:spPr>
        <p:txBody>
          <a:bodyPr wrap="square" lIns="86400" rIns="0" rtlCol="0" anchor="ctr" anchorCtr="0">
            <a:spAutoFit/>
          </a:bodyPr>
          <a:lstStyle/>
          <a:p>
            <a:pPr>
              <a:spcBef>
                <a:spcPct val="0"/>
              </a:spcBef>
              <a:defRPr/>
            </a:pPr>
            <a:r>
              <a:rPr lang="zh-TW" altLang="en-US" sz="1130">
                <a:latin typeface="HG丸ｺﾞｼｯｸM-PRO" panose="020F0600000000000000" pitchFamily="50" charset="-128"/>
                <a:ea typeface="HG丸ｺﾞｼｯｸM-PRO" panose="020F0600000000000000" pitchFamily="50" charset="-128"/>
              </a:rPr>
              <a:t>健康診査受診率</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en-US" altLang="ja-JP" sz="1130">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3075106A-E81B-4B88-BB34-6DD7518D6D40}"/>
              </a:ext>
            </a:extLst>
          </p:cNvPr>
          <p:cNvSpPr txBox="1">
            <a:spLocks/>
          </p:cNvSpPr>
          <p:nvPr/>
        </p:nvSpPr>
        <p:spPr>
          <a:xfrm>
            <a:off x="102324" y="3324456"/>
            <a:ext cx="5742362" cy="266227"/>
          </a:xfrm>
          <a:prstGeom prst="rect">
            <a:avLst/>
          </a:prstGeom>
          <a:noFill/>
          <a:ln>
            <a:noFill/>
          </a:ln>
        </p:spPr>
        <p:txBody>
          <a:bodyPr wrap="square" lIns="86400" rIns="0" rtlCol="0" anchor="ctr" anchorCtr="0">
            <a:spAutoFit/>
          </a:bodyPr>
          <a:lstStyle/>
          <a:p>
            <a:pPr>
              <a:spcBef>
                <a:spcPct val="0"/>
              </a:spcBef>
              <a:defRPr/>
            </a:pPr>
            <a:r>
              <a:rPr lang="zh-TW" altLang="en-US" sz="1130">
                <a:latin typeface="HG丸ｺﾞｼｯｸM-PRO" panose="020F0600000000000000" pitchFamily="50" charset="-128"/>
                <a:ea typeface="HG丸ｺﾞｼｯｸM-PRO" panose="020F0600000000000000" pitchFamily="50" charset="-128"/>
              </a:rPr>
              <a:t>健康診査受診率</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en-US" altLang="ja-JP" sz="1130">
              <a:latin typeface="HG丸ｺﾞｼｯｸM-PRO" panose="020F0600000000000000" pitchFamily="50" charset="-128"/>
              <a:ea typeface="HG丸ｺﾞｼｯｸM-PRO" panose="020F0600000000000000" pitchFamily="50" charset="-128"/>
            </a:endParaRPr>
          </a:p>
        </p:txBody>
      </p:sp>
      <p:sp>
        <p:nvSpPr>
          <p:cNvPr id="15" name="注釈文章 9">
            <a:extLst>
              <a:ext uri="{FF2B5EF4-FFF2-40B4-BE49-F238E27FC236}">
                <a16:creationId xmlns:a16="http://schemas.microsoft.com/office/drawing/2014/main" id="{F6298323-C9BC-467D-8197-1820B898846F}"/>
              </a:ext>
            </a:extLst>
          </p:cNvPr>
          <p:cNvSpPr txBox="1">
            <a:spLocks/>
          </p:cNvSpPr>
          <p:nvPr/>
        </p:nvSpPr>
        <p:spPr>
          <a:xfrm>
            <a:off x="198120" y="7104283"/>
            <a:ext cx="5439852" cy="331181"/>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p>
          <a:p>
            <a:r>
              <a:rPr lang="ja-JP" altLang="en-US" sz="752">
                <a:latin typeface="HG丸ｺﾞｼｯｸM-PRO" panose="020F0600000000000000" pitchFamily="50" charset="-128"/>
                <a:ea typeface="HG丸ｺﾞｼｯｸM-PRO" panose="020F0600000000000000" pitchFamily="50" charset="-128"/>
              </a:rPr>
              <a:t>　　　</a:t>
            </a:r>
            <a:r>
              <a:rPr kumimoji="1" lang="ja-JP" altLang="en-US" sz="750">
                <a:latin typeface="HG丸ｺﾞｼｯｸM-PRO" panose="020F0600000000000000" pitchFamily="50" charset="-128"/>
                <a:ea typeface="HG丸ｺﾞｼｯｸM-PRO" panose="020F0600000000000000" pitchFamily="50" charset="-128"/>
              </a:rPr>
              <a:t>ただし、大阪府後期高齢者医療広域連合の値は、大阪府広域連合が算出。</a:t>
            </a:r>
            <a:endParaRPr lang="ja-JP" altLang="en-US" sz="750">
              <a:latin typeface="HG丸ｺﾞｼｯｸM-PRO" panose="020F0600000000000000" pitchFamily="50" charset="-128"/>
              <a:ea typeface="HG丸ｺﾞｼｯｸM-PRO" panose="020F0600000000000000" pitchFamily="50" charset="-128"/>
            </a:endParaRPr>
          </a:p>
        </p:txBody>
      </p:sp>
      <p:sp>
        <p:nvSpPr>
          <p:cNvPr id="16" name="注釈文章 9">
            <a:extLst>
              <a:ext uri="{FF2B5EF4-FFF2-40B4-BE49-F238E27FC236}">
                <a16:creationId xmlns:a16="http://schemas.microsoft.com/office/drawing/2014/main" id="{1D23320E-55DD-4511-A57C-A670CEBDBFEE}"/>
              </a:ext>
            </a:extLst>
          </p:cNvPr>
          <p:cNvSpPr txBox="1">
            <a:spLocks/>
          </p:cNvSpPr>
          <p:nvPr/>
        </p:nvSpPr>
        <p:spPr>
          <a:xfrm>
            <a:off x="198120" y="2911262"/>
            <a:ext cx="5439852" cy="323807"/>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p>
          <a:p>
            <a:r>
              <a:rPr lang="ja-JP" altLang="en-US" sz="752">
                <a:latin typeface="HG丸ｺﾞｼｯｸM-PRO" panose="020F0600000000000000" pitchFamily="50" charset="-128"/>
                <a:ea typeface="HG丸ｺﾞｼｯｸM-PRO" panose="020F0600000000000000" pitchFamily="50" charset="-128"/>
              </a:rPr>
              <a:t>　　　</a:t>
            </a:r>
            <a:r>
              <a:rPr kumimoji="1" lang="ja-JP" altLang="en-US" sz="750">
                <a:latin typeface="HG丸ｺﾞｼｯｸM-PRO" panose="020F0600000000000000" pitchFamily="50" charset="-128"/>
                <a:ea typeface="HG丸ｺﾞｼｯｸM-PRO" panose="020F0600000000000000" pitchFamily="50" charset="-128"/>
              </a:rPr>
              <a:t>ただし、大阪府後期高齢者医療広域連合の値は、大阪府広域連合が算出。</a:t>
            </a:r>
            <a:endParaRPr lang="ja-JP" altLang="en-US" sz="750">
              <a:latin typeface="HG丸ｺﾞｼｯｸM-PRO" panose="020F0600000000000000" pitchFamily="50" charset="-128"/>
              <a:ea typeface="HG丸ｺﾞｼｯｸM-PRO" panose="020F0600000000000000" pitchFamily="50" charset="-128"/>
            </a:endParaRPr>
          </a:p>
        </p:txBody>
      </p:sp>
      <p:sp>
        <p:nvSpPr>
          <p:cNvPr id="17" name="スライド番号プレースホルダー 10">
            <a:extLst>
              <a:ext uri="{FF2B5EF4-FFF2-40B4-BE49-F238E27FC236}">
                <a16:creationId xmlns:a16="http://schemas.microsoft.com/office/drawing/2014/main" id="{1CCCAE66-CD0E-402D-B5A9-DD22C8B08163}"/>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9</a:t>
            </a:r>
          </a:p>
        </p:txBody>
      </p:sp>
      <p:sp>
        <p:nvSpPr>
          <p:cNvPr id="10" name="タイトル 1">
            <a:extLst>
              <a:ext uri="{FF2B5EF4-FFF2-40B4-BE49-F238E27FC236}">
                <a16:creationId xmlns:a16="http://schemas.microsoft.com/office/drawing/2014/main" id="{A761955E-F246-4B62-A082-3ECCECA5C647}"/>
              </a:ext>
            </a:extLst>
          </p:cNvPr>
          <p:cNvSpPr txBox="1">
            <a:spLocks/>
          </p:cNvSpPr>
          <p:nvPr/>
        </p:nvSpPr>
        <p:spPr>
          <a:xfrm>
            <a:off x="102324" y="530738"/>
            <a:ext cx="5742362" cy="3060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en-US" altLang="ja-JP" sz="1317">
                <a:latin typeface="HG丸ｺﾞｼｯｸM-PRO" panose="020F0600000000000000" pitchFamily="50" charset="-128"/>
                <a:ea typeface="HG丸ｺﾞｼｯｸM-PRO" panose="020F0600000000000000" pitchFamily="50" charset="-128"/>
                <a:cs typeface="Times New Roman" pitchFamily="18" charset="0"/>
              </a:rPr>
              <a:t>3</a:t>
            </a:r>
            <a:r>
              <a:rPr lang="ja-JP" altLang="en-US" sz="1317" err="1">
                <a:latin typeface="HG丸ｺﾞｼｯｸM-PRO" panose="020F0600000000000000" pitchFamily="50" charset="-128"/>
                <a:ea typeface="HG丸ｺﾞｼｯｸM-PRO" panose="020F0600000000000000" pitchFamily="50" charset="-128"/>
                <a:cs typeface="Times New Roman" pitchFamily="18" charset="0"/>
              </a:rPr>
              <a:t>．</a:t>
            </a:r>
            <a:r>
              <a:rPr lang="ja-JP" altLang="en-US" sz="1317">
                <a:latin typeface="HG丸ｺﾞｼｯｸM-PRO" panose="020F0600000000000000" pitchFamily="50" charset="-128"/>
                <a:ea typeface="HG丸ｺﾞｼｯｸM-PRO" panose="020F0600000000000000" pitchFamily="50" charset="-128"/>
                <a:cs typeface="Times New Roman" pitchFamily="18" charset="0"/>
              </a:rPr>
              <a:t>健康診査受診状況</a:t>
            </a:r>
            <a:endParaRPr lang="en-US" altLang="ja-JP" sz="1317">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11" name="タイトル 1">
            <a:extLst>
              <a:ext uri="{FF2B5EF4-FFF2-40B4-BE49-F238E27FC236}">
                <a16:creationId xmlns:a16="http://schemas.microsoft.com/office/drawing/2014/main" id="{23C0A709-2D64-40CE-A261-C72BBF36D27D}"/>
              </a:ext>
            </a:extLst>
          </p:cNvPr>
          <p:cNvSpPr txBox="1">
            <a:spLocks/>
          </p:cNvSpPr>
          <p:nvPr/>
        </p:nvSpPr>
        <p:spPr>
          <a:xfrm>
            <a:off x="102324" y="845447"/>
            <a:ext cx="5742362" cy="5076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ja-JP" altLang="en-US" sz="1190">
                <a:latin typeface="HG丸ｺﾞｼｯｸM-PRO" panose="020F0600000000000000" pitchFamily="50" charset="-128"/>
                <a:ea typeface="HG丸ｺﾞｼｯｸM-PRO" panose="020F0600000000000000" pitchFamily="50" charset="-128"/>
                <a:cs typeface="Times New Roman" pitchFamily="18" charset="0"/>
              </a:rPr>
              <a:t>　</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以下は令和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年度における、健康診査の受診率を示しています。令和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年度の健康診査受診率は全国と比較し、</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1.5</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ポイント低くなっています。</a:t>
            </a:r>
            <a:endParaRPr lang="en-US" altLang="ja-JP" sz="1130">
              <a:latin typeface="HG丸ｺﾞｼｯｸM-PRO" panose="020F0600000000000000" pitchFamily="50" charset="-128"/>
              <a:ea typeface="HG丸ｺﾞｼｯｸM-PRO" panose="020F0600000000000000" pitchFamily="50" charset="-128"/>
              <a:cs typeface="Times New Roman" pitchFamily="18" charset="0"/>
            </a:endParaRPr>
          </a:p>
        </p:txBody>
      </p:sp>
      <p:pic>
        <p:nvPicPr>
          <p:cNvPr id="3" name="図 2">
            <a:extLst>
              <a:ext uri="{FF2B5EF4-FFF2-40B4-BE49-F238E27FC236}">
                <a16:creationId xmlns:a16="http://schemas.microsoft.com/office/drawing/2014/main" id="{DADA2307-DECB-47E1-8153-445CA23FBBC5}"/>
              </a:ext>
            </a:extLst>
          </p:cNvPr>
          <p:cNvPicPr>
            <a:picLocks/>
          </p:cNvPicPr>
          <p:nvPr/>
        </p:nvPicPr>
        <p:blipFill>
          <a:blip r:embed="rId2"/>
          <a:stretch>
            <a:fillRect/>
          </a:stretch>
        </p:blipFill>
        <p:spPr>
          <a:xfrm>
            <a:off x="198123" y="1632622"/>
            <a:ext cx="2915365" cy="1270800"/>
          </a:xfrm>
          <a:prstGeom prst="rect">
            <a:avLst/>
          </a:prstGeom>
        </p:spPr>
      </p:pic>
      <p:pic>
        <p:nvPicPr>
          <p:cNvPr id="5" name="図 4">
            <a:extLst>
              <a:ext uri="{FF2B5EF4-FFF2-40B4-BE49-F238E27FC236}">
                <a16:creationId xmlns:a16="http://schemas.microsoft.com/office/drawing/2014/main" id="{73F289E0-E03C-4064-A6B7-E9C54CAB4095}"/>
              </a:ext>
            </a:extLst>
          </p:cNvPr>
          <p:cNvPicPr>
            <a:picLocks/>
          </p:cNvPicPr>
          <p:nvPr/>
        </p:nvPicPr>
        <p:blipFill>
          <a:blip r:embed="rId3"/>
          <a:stretch>
            <a:fillRect/>
          </a:stretch>
        </p:blipFill>
        <p:spPr>
          <a:xfrm>
            <a:off x="198123" y="3590683"/>
            <a:ext cx="3654441" cy="3513600"/>
          </a:xfrm>
          <a:prstGeom prst="rect">
            <a:avLst/>
          </a:prstGeom>
        </p:spPr>
      </p:pic>
    </p:spTree>
    <p:extLst>
      <p:ext uri="{BB962C8B-B14F-4D97-AF65-F5344CB8AC3E}">
        <p14:creationId xmlns:p14="http://schemas.microsoft.com/office/powerpoint/2010/main" val="441515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a:spLocks/>
          </p:cNvSpPr>
          <p:nvPr/>
        </p:nvSpPr>
        <p:spPr>
          <a:xfrm>
            <a:off x="100364" y="1623568"/>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認定率及び給付費等の状況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15" name="注釈文章 9">
            <a:extLst>
              <a:ext uri="{FF2B5EF4-FFF2-40B4-BE49-F238E27FC236}">
                <a16:creationId xmlns:a16="http://schemas.microsoft.com/office/drawing/2014/main" id="{F6298323-C9BC-467D-8197-1820B898846F}"/>
              </a:ext>
            </a:extLst>
          </p:cNvPr>
          <p:cNvSpPr txBox="1">
            <a:spLocks/>
          </p:cNvSpPr>
          <p:nvPr/>
        </p:nvSpPr>
        <p:spPr>
          <a:xfrm>
            <a:off x="198120" y="4738605"/>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14B211CD-3017-4311-B973-A81FDE7B5F41}"/>
              </a:ext>
            </a:extLst>
          </p:cNvPr>
          <p:cNvSpPr txBox="1">
            <a:spLocks/>
          </p:cNvSpPr>
          <p:nvPr/>
        </p:nvSpPr>
        <p:spPr>
          <a:xfrm>
            <a:off x="102324" y="5033936"/>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一件当たり要介護度別給付費</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20" name="注釈文章 9">
            <a:extLst>
              <a:ext uri="{FF2B5EF4-FFF2-40B4-BE49-F238E27FC236}">
                <a16:creationId xmlns:a16="http://schemas.microsoft.com/office/drawing/2014/main" id="{67495545-5D2A-4B6E-AEBB-B73F8E68B738}"/>
              </a:ext>
            </a:extLst>
          </p:cNvPr>
          <p:cNvSpPr txBox="1">
            <a:spLocks/>
          </p:cNvSpPr>
          <p:nvPr/>
        </p:nvSpPr>
        <p:spPr>
          <a:xfrm>
            <a:off x="198120" y="8768719"/>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21" name="スライド番号プレースホルダー 10">
            <a:extLst>
              <a:ext uri="{FF2B5EF4-FFF2-40B4-BE49-F238E27FC236}">
                <a16:creationId xmlns:a16="http://schemas.microsoft.com/office/drawing/2014/main" id="{1423AF55-5CA7-42CD-9140-7CC0439465E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10</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0" name="タイトル 1">
            <a:extLst>
              <a:ext uri="{FF2B5EF4-FFF2-40B4-BE49-F238E27FC236}">
                <a16:creationId xmlns:a16="http://schemas.microsoft.com/office/drawing/2014/main" id="{B73DE54D-49BB-43A3-95F4-5502A559FECA}"/>
              </a:ext>
            </a:extLst>
          </p:cNvPr>
          <p:cNvSpPr txBox="1">
            <a:spLocks/>
          </p:cNvSpPr>
          <p:nvPr/>
        </p:nvSpPr>
        <p:spPr>
          <a:xfrm>
            <a:off x="102324" y="530738"/>
            <a:ext cx="5994000" cy="3060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en-US" altLang="ja-JP" sz="1317">
                <a:latin typeface="HG丸ｺﾞｼｯｸM-PRO" panose="020F0600000000000000" pitchFamily="50" charset="-128"/>
                <a:ea typeface="HG丸ｺﾞｼｯｸM-PRO" panose="020F0600000000000000" pitchFamily="50" charset="-128"/>
                <a:cs typeface="Times New Roman" pitchFamily="18" charset="0"/>
              </a:rPr>
              <a:t>4</a:t>
            </a:r>
            <a:r>
              <a:rPr lang="ja-JP" altLang="en-US" sz="1317" err="1">
                <a:latin typeface="HG丸ｺﾞｼｯｸM-PRO" panose="020F0600000000000000" pitchFamily="50" charset="-128"/>
                <a:ea typeface="HG丸ｺﾞｼｯｸM-PRO" panose="020F0600000000000000" pitchFamily="50" charset="-128"/>
                <a:cs typeface="Times New Roman" pitchFamily="18" charset="0"/>
              </a:rPr>
              <a:t>．</a:t>
            </a:r>
            <a:r>
              <a:rPr lang="ja-JP" altLang="en-US" sz="1317">
                <a:latin typeface="HG丸ｺﾞｼｯｸM-PRO" panose="020F0600000000000000" pitchFamily="50" charset="-128"/>
                <a:ea typeface="HG丸ｺﾞｼｯｸM-PRO" panose="020F0600000000000000" pitchFamily="50" charset="-128"/>
                <a:cs typeface="Times New Roman" pitchFamily="18" charset="0"/>
              </a:rPr>
              <a:t>介護保険の状況</a:t>
            </a:r>
            <a:endParaRPr lang="en-US" altLang="ja-JP" sz="1317">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11" name="タイトル 1">
            <a:extLst>
              <a:ext uri="{FF2B5EF4-FFF2-40B4-BE49-F238E27FC236}">
                <a16:creationId xmlns:a16="http://schemas.microsoft.com/office/drawing/2014/main" id="{E59B2547-A674-4B54-AF04-D78112900619}"/>
              </a:ext>
            </a:extLst>
          </p:cNvPr>
          <p:cNvSpPr txBox="1">
            <a:spLocks/>
          </p:cNvSpPr>
          <p:nvPr/>
        </p:nvSpPr>
        <p:spPr>
          <a:xfrm>
            <a:off x="102563" y="848488"/>
            <a:ext cx="5994000" cy="763394"/>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ja-JP" altLang="en-US" sz="1130">
                <a:latin typeface="HG丸ｺﾞｼｯｸM-PRO" panose="020F0600000000000000" pitchFamily="50" charset="-128"/>
                <a:ea typeface="HG丸ｺﾞｼｯｸM-PRO" panose="020F0600000000000000" pitchFamily="50" charset="-128"/>
                <a:cs typeface="Times New Roman" pitchFamily="18" charset="0"/>
              </a:rPr>
              <a:t>　以下は令和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年度における、認定率及び給付費等の状況を示しています。</a:t>
            </a:r>
            <a:r>
              <a:rPr lang="ja-JP" altLang="en-US" sz="1130">
                <a:latin typeface="HG丸ｺﾞｼｯｸM-PRO" panose="020F0600000000000000" pitchFamily="50" charset="-128"/>
                <a:ea typeface="HG丸ｺﾞｼｯｸM-PRO" panose="020F0600000000000000" pitchFamily="50" charset="-128"/>
                <a:cs typeface="+mj-cs"/>
              </a:rPr>
              <a:t>令和</a:t>
            </a:r>
            <a:r>
              <a:rPr lang="en-US" altLang="ja-JP" sz="1130">
                <a:latin typeface="HG丸ｺﾞｼｯｸM-PRO" panose="020F0600000000000000" pitchFamily="50" charset="-128"/>
                <a:ea typeface="HG丸ｺﾞｼｯｸM-PRO" panose="020F0600000000000000" pitchFamily="50" charset="-128"/>
                <a:cs typeface="+mj-cs"/>
              </a:rPr>
              <a:t>6</a:t>
            </a:r>
            <a:r>
              <a:rPr lang="ja-JP" altLang="en-US" sz="1130">
                <a:latin typeface="HG丸ｺﾞｼｯｸM-PRO" panose="020F0600000000000000" pitchFamily="50" charset="-128"/>
                <a:ea typeface="HG丸ｺﾞｼｯｸM-PRO" panose="020F0600000000000000" pitchFamily="50" charset="-128"/>
                <a:cs typeface="+mj-cs"/>
              </a:rPr>
              <a:t>年度の介護保険の状況を全国と比較すると、認定率は</a:t>
            </a:r>
            <a:r>
              <a:rPr lang="en-US" altLang="ja-JP" sz="1130">
                <a:latin typeface="HG丸ｺﾞｼｯｸM-PRO" panose="020F0600000000000000" pitchFamily="50" charset="-128"/>
                <a:ea typeface="HG丸ｺﾞｼｯｸM-PRO" panose="020F0600000000000000" pitchFamily="50" charset="-128"/>
                <a:cs typeface="+mj-cs"/>
              </a:rPr>
              <a:t>2.8</a:t>
            </a:r>
            <a:r>
              <a:rPr lang="ja-JP" altLang="en-US" sz="1130">
                <a:latin typeface="HG丸ｺﾞｼｯｸM-PRO" panose="020F0600000000000000" pitchFamily="50" charset="-128"/>
                <a:ea typeface="HG丸ｺﾞｼｯｸM-PRO" panose="020F0600000000000000" pitchFamily="50" charset="-128"/>
                <a:cs typeface="+mj-cs"/>
              </a:rPr>
              <a:t>ポイント高くなっています。一方で、一件当たり給付費はすべての要介護度において低い水準にあります。</a:t>
            </a:r>
            <a:endParaRPr lang="ja-JP" altLang="ja-JP" sz="1130">
              <a:latin typeface="HG丸ｺﾞｼｯｸM-PRO" panose="020F0600000000000000" pitchFamily="50" charset="-128"/>
              <a:ea typeface="HG丸ｺﾞｼｯｸM-PRO" panose="020F0600000000000000" pitchFamily="50" charset="-128"/>
              <a:cs typeface="+mj-cs"/>
            </a:endParaRPr>
          </a:p>
        </p:txBody>
      </p:sp>
      <p:pic>
        <p:nvPicPr>
          <p:cNvPr id="2" name="図 1">
            <a:extLst>
              <a:ext uri="{FF2B5EF4-FFF2-40B4-BE49-F238E27FC236}">
                <a16:creationId xmlns:a16="http://schemas.microsoft.com/office/drawing/2014/main" id="{8AC77889-DFA4-4004-A3F4-BA9429450C57}"/>
              </a:ext>
            </a:extLst>
          </p:cNvPr>
          <p:cNvPicPr>
            <a:picLocks/>
          </p:cNvPicPr>
          <p:nvPr/>
        </p:nvPicPr>
        <p:blipFill>
          <a:blip r:embed="rId2"/>
          <a:stretch>
            <a:fillRect/>
          </a:stretch>
        </p:blipFill>
        <p:spPr>
          <a:xfrm>
            <a:off x="198123" y="1897637"/>
            <a:ext cx="3636000" cy="2833831"/>
          </a:xfrm>
          <a:prstGeom prst="rect">
            <a:avLst/>
          </a:prstGeom>
        </p:spPr>
      </p:pic>
      <p:pic>
        <p:nvPicPr>
          <p:cNvPr id="3" name="図 2">
            <a:extLst>
              <a:ext uri="{FF2B5EF4-FFF2-40B4-BE49-F238E27FC236}">
                <a16:creationId xmlns:a16="http://schemas.microsoft.com/office/drawing/2014/main" id="{4C4C4644-A175-4581-8FC3-C72F386EA3A4}"/>
              </a:ext>
            </a:extLst>
          </p:cNvPr>
          <p:cNvPicPr>
            <a:picLocks/>
          </p:cNvPicPr>
          <p:nvPr/>
        </p:nvPicPr>
        <p:blipFill>
          <a:blip r:embed="rId3"/>
          <a:stretch>
            <a:fillRect/>
          </a:stretch>
        </p:blipFill>
        <p:spPr>
          <a:xfrm>
            <a:off x="198123" y="5312719"/>
            <a:ext cx="4941697" cy="3456000"/>
          </a:xfrm>
          <a:prstGeom prst="rect">
            <a:avLst/>
          </a:prstGeom>
        </p:spPr>
      </p:pic>
    </p:spTree>
    <p:extLst>
      <p:ext uri="{BB962C8B-B14F-4D97-AF65-F5344CB8AC3E}">
        <p14:creationId xmlns:p14="http://schemas.microsoft.com/office/powerpoint/2010/main" val="1462596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a:spLocks/>
          </p:cNvSpPr>
          <p:nvPr/>
        </p:nvSpPr>
        <p:spPr>
          <a:xfrm>
            <a:off x="102324" y="1043275"/>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認定者の疾病別有病状況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15" name="注釈文章 9">
            <a:extLst>
              <a:ext uri="{FF2B5EF4-FFF2-40B4-BE49-F238E27FC236}">
                <a16:creationId xmlns:a16="http://schemas.microsoft.com/office/drawing/2014/main" id="{F6298323-C9BC-467D-8197-1820B898846F}"/>
              </a:ext>
            </a:extLst>
          </p:cNvPr>
          <p:cNvSpPr txBox="1">
            <a:spLocks/>
          </p:cNvSpPr>
          <p:nvPr/>
        </p:nvSpPr>
        <p:spPr>
          <a:xfrm>
            <a:off x="198120" y="4600163"/>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14B211CD-3017-4311-B973-A81FDE7B5F41}"/>
              </a:ext>
            </a:extLst>
          </p:cNvPr>
          <p:cNvSpPr txBox="1">
            <a:spLocks/>
          </p:cNvSpPr>
          <p:nvPr/>
        </p:nvSpPr>
        <p:spPr>
          <a:xfrm>
            <a:off x="102324" y="4904030"/>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認定者の疾病別有病状況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20" name="注釈文章 9">
            <a:extLst>
              <a:ext uri="{FF2B5EF4-FFF2-40B4-BE49-F238E27FC236}">
                <a16:creationId xmlns:a16="http://schemas.microsoft.com/office/drawing/2014/main" id="{67495545-5D2A-4B6E-AEBB-B73F8E68B738}"/>
              </a:ext>
            </a:extLst>
          </p:cNvPr>
          <p:cNvSpPr txBox="1">
            <a:spLocks/>
          </p:cNvSpPr>
          <p:nvPr/>
        </p:nvSpPr>
        <p:spPr>
          <a:xfrm>
            <a:off x="198120" y="8571449"/>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11" name="テキスト ボックス 2">
            <a:extLst>
              <a:ext uri="{FF2B5EF4-FFF2-40B4-BE49-F238E27FC236}">
                <a16:creationId xmlns:a16="http://schemas.microsoft.com/office/drawing/2014/main" id="{6376DBE9-BEB2-4BC5-89AA-F39C27A42A39}"/>
              </a:ext>
            </a:extLst>
          </p:cNvPr>
          <p:cNvSpPr txBox="1">
            <a:spLocks/>
          </p:cNvSpPr>
          <p:nvPr/>
        </p:nvSpPr>
        <p:spPr>
          <a:xfrm>
            <a:off x="2639122" y="1046919"/>
            <a:ext cx="2432203" cy="2664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r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各項目毎に上位</a:t>
            </a:r>
            <a:r>
              <a:rPr lang="en-US" altLang="ja-JP" sz="752">
                <a:latin typeface="HG丸ｺﾞｼｯｸM-PRO" panose="020F0600000000000000" pitchFamily="50" charset="-128"/>
                <a:ea typeface="HG丸ｺﾞｼｯｸM-PRO" panose="020F0600000000000000" pitchFamily="50" charset="-128"/>
              </a:rPr>
              <a:t>5</a:t>
            </a:r>
            <a:r>
              <a:rPr lang="ja-JP" altLang="en-US" sz="752">
                <a:latin typeface="HG丸ｺﾞｼｯｸM-PRO" panose="020F0600000000000000" pitchFamily="50" charset="-128"/>
                <a:ea typeface="HG丸ｺﾞｼｯｸM-PRO" panose="020F0600000000000000" pitchFamily="50" charset="-128"/>
              </a:rPr>
              <a:t>疾病を　　　　　　　表示する</a:t>
            </a:r>
            <a:endParaRPr lang="en-US" altLang="ja-JP" sz="752">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92095A9E-CD34-4C39-BFE9-9B77D98E52FA}"/>
              </a:ext>
            </a:extLst>
          </p:cNvPr>
          <p:cNvSpPr txBox="1">
            <a:spLocks/>
          </p:cNvSpPr>
          <p:nvPr/>
        </p:nvSpPr>
        <p:spPr>
          <a:xfrm>
            <a:off x="3831068" y="1095374"/>
            <a:ext cx="526276" cy="186526"/>
          </a:xfrm>
          <a:prstGeom prst="rect">
            <a:avLst/>
          </a:prstGeom>
          <a:solidFill>
            <a:srgbClr val="FFE07D"/>
          </a:solidFill>
          <a:ln>
            <a:solidFill>
              <a:schemeClr val="bg1">
                <a:lumMod val="75000"/>
              </a:schemeClr>
            </a:solidFill>
          </a:ln>
        </p:spPr>
        <p:txBody>
          <a:bodyPr wrap="square" rtlCol="0">
            <a:spAutoFit/>
          </a:bodyPr>
          <a:lstStyle/>
          <a:p>
            <a:pPr algn="ctr"/>
            <a:r>
              <a:rPr lang="ja-JP" altLang="en-US" sz="612">
                <a:latin typeface="HG丸ｺﾞｼｯｸM-PRO" panose="020F0600000000000000" pitchFamily="50" charset="-128"/>
                <a:ea typeface="HG丸ｺﾞｼｯｸM-PRO" panose="020F0600000000000000" pitchFamily="50" charset="-128"/>
              </a:rPr>
              <a:t>網掛け</a:t>
            </a:r>
          </a:p>
        </p:txBody>
      </p:sp>
      <p:sp>
        <p:nvSpPr>
          <p:cNvPr id="16" name="スライド番号プレースホルダー 10">
            <a:extLst>
              <a:ext uri="{FF2B5EF4-FFF2-40B4-BE49-F238E27FC236}">
                <a16:creationId xmlns:a16="http://schemas.microsoft.com/office/drawing/2014/main" id="{8D3F2CAF-FFA2-4D8D-B3F4-FCF266C42CF1}"/>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11</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2" name="タイトル 1">
            <a:extLst>
              <a:ext uri="{FF2B5EF4-FFF2-40B4-BE49-F238E27FC236}">
                <a16:creationId xmlns:a16="http://schemas.microsoft.com/office/drawing/2014/main" id="{64CA6EFB-2752-4AA4-9AC4-B63D90302909}"/>
              </a:ext>
            </a:extLst>
          </p:cNvPr>
          <p:cNvSpPr txBox="1">
            <a:spLocks/>
          </p:cNvSpPr>
          <p:nvPr/>
        </p:nvSpPr>
        <p:spPr>
          <a:xfrm>
            <a:off x="102324" y="530738"/>
            <a:ext cx="5994000" cy="5076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ja-JP" altLang="en-US" sz="1130">
                <a:latin typeface="HG丸ｺﾞｼｯｸM-PRO" panose="020F0600000000000000" pitchFamily="50" charset="-128"/>
                <a:ea typeface="HG丸ｺﾞｼｯｸM-PRO" panose="020F0600000000000000" pitchFamily="50" charset="-128"/>
                <a:cs typeface="Times New Roman" pitchFamily="18" charset="0"/>
              </a:rPr>
              <a:t>　以下は令和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年度における、認定者の疾病別有病状況を示しています。</a:t>
            </a:r>
            <a:r>
              <a:rPr lang="ja-JP" altLang="en-US" sz="1130">
                <a:latin typeface="HG丸ｺﾞｼｯｸM-PRO" panose="020F0600000000000000" pitchFamily="50" charset="-128"/>
                <a:ea typeface="HG丸ｺﾞｼｯｸM-PRO" panose="020F0600000000000000" pitchFamily="50" charset="-128"/>
                <a:cs typeface="+mj-cs"/>
              </a:rPr>
              <a:t>疾病別有病者数の順位を全国と比較すると、脂質異常症と精神を除き同じ順位となっています。</a:t>
            </a:r>
            <a:endParaRPr lang="ja-JP" altLang="ja-JP" sz="1130">
              <a:latin typeface="HG丸ｺﾞｼｯｸM-PRO" panose="020F0600000000000000" pitchFamily="50" charset="-128"/>
              <a:ea typeface="HG丸ｺﾞｼｯｸM-PRO" panose="020F0600000000000000" pitchFamily="50" charset="-128"/>
              <a:cs typeface="+mj-cs"/>
            </a:endParaRPr>
          </a:p>
        </p:txBody>
      </p:sp>
      <p:pic>
        <p:nvPicPr>
          <p:cNvPr id="3" name="図 2">
            <a:extLst>
              <a:ext uri="{FF2B5EF4-FFF2-40B4-BE49-F238E27FC236}">
                <a16:creationId xmlns:a16="http://schemas.microsoft.com/office/drawing/2014/main" id="{C51A9AB8-B5BD-4C40-91F6-2C888746C670}"/>
              </a:ext>
            </a:extLst>
          </p:cNvPr>
          <p:cNvPicPr>
            <a:picLocks/>
          </p:cNvPicPr>
          <p:nvPr/>
        </p:nvPicPr>
        <p:blipFill>
          <a:blip r:embed="rId2"/>
          <a:stretch>
            <a:fillRect/>
          </a:stretch>
        </p:blipFill>
        <p:spPr>
          <a:xfrm>
            <a:off x="198123" y="1316963"/>
            <a:ext cx="4188264" cy="3283200"/>
          </a:xfrm>
          <a:prstGeom prst="rect">
            <a:avLst/>
          </a:prstGeom>
        </p:spPr>
      </p:pic>
      <p:pic>
        <p:nvPicPr>
          <p:cNvPr id="4" name="図 3">
            <a:extLst>
              <a:ext uri="{FF2B5EF4-FFF2-40B4-BE49-F238E27FC236}">
                <a16:creationId xmlns:a16="http://schemas.microsoft.com/office/drawing/2014/main" id="{4187CFC1-E1AF-4824-AC38-2C2243385864}"/>
              </a:ext>
            </a:extLst>
          </p:cNvPr>
          <p:cNvPicPr>
            <a:picLocks/>
          </p:cNvPicPr>
          <p:nvPr/>
        </p:nvPicPr>
        <p:blipFill>
          <a:blip r:embed="rId3"/>
          <a:stretch>
            <a:fillRect/>
          </a:stretch>
        </p:blipFill>
        <p:spPr>
          <a:xfrm>
            <a:off x="198123" y="5183850"/>
            <a:ext cx="5101200" cy="3388251"/>
          </a:xfrm>
          <a:prstGeom prst="rect">
            <a:avLst/>
          </a:prstGeom>
        </p:spPr>
      </p:pic>
    </p:spTree>
    <p:extLst>
      <p:ext uri="{BB962C8B-B14F-4D97-AF65-F5344CB8AC3E}">
        <p14:creationId xmlns:p14="http://schemas.microsoft.com/office/powerpoint/2010/main" val="14746763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a:spLocks/>
          </p:cNvSpPr>
          <p:nvPr/>
        </p:nvSpPr>
        <p:spPr>
          <a:xfrm>
            <a:off x="102567" y="1456504"/>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主たる死因の状況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7" name="タイトル 1"/>
          <p:cNvSpPr txBox="1">
            <a:spLocks/>
          </p:cNvSpPr>
          <p:nvPr/>
        </p:nvSpPr>
        <p:spPr>
          <a:xfrm>
            <a:off x="102324" y="530738"/>
            <a:ext cx="5925258" cy="3060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en-US" altLang="ja-JP" sz="1317">
                <a:latin typeface="HG丸ｺﾞｼｯｸM-PRO" panose="020F0600000000000000" pitchFamily="50" charset="-128"/>
                <a:ea typeface="HG丸ｺﾞｼｯｸM-PRO" panose="020F0600000000000000" pitchFamily="50" charset="-128"/>
                <a:cs typeface="Times New Roman" pitchFamily="18" charset="0"/>
              </a:rPr>
              <a:t>5</a:t>
            </a:r>
            <a:r>
              <a:rPr lang="ja-JP" altLang="en-US" sz="1317" err="1">
                <a:latin typeface="HG丸ｺﾞｼｯｸM-PRO" panose="020F0600000000000000" pitchFamily="50" charset="-128"/>
                <a:ea typeface="HG丸ｺﾞｼｯｸM-PRO" panose="020F0600000000000000" pitchFamily="50" charset="-128"/>
                <a:cs typeface="Times New Roman" pitchFamily="18" charset="0"/>
              </a:rPr>
              <a:t>．</a:t>
            </a:r>
            <a:r>
              <a:rPr lang="ja-JP" altLang="en-US" sz="1317">
                <a:latin typeface="HG丸ｺﾞｼｯｸM-PRO" panose="020F0600000000000000" pitchFamily="50" charset="-128"/>
                <a:ea typeface="HG丸ｺﾞｼｯｸM-PRO" panose="020F0600000000000000" pitchFamily="50" charset="-128"/>
                <a:cs typeface="Times New Roman" pitchFamily="18" charset="0"/>
              </a:rPr>
              <a:t>主たる死因の状況</a:t>
            </a:r>
            <a:endParaRPr lang="en-US" altLang="ja-JP" sz="1317">
              <a:latin typeface="HG丸ｺﾞｼｯｸM-PRO" panose="020F0600000000000000" pitchFamily="50" charset="-128"/>
              <a:ea typeface="HG丸ｺﾞｼｯｸM-PRO" panose="020F0600000000000000" pitchFamily="50" charset="-128"/>
              <a:cs typeface="Times New Roman" pitchFamily="18" charset="0"/>
            </a:endParaRPr>
          </a:p>
        </p:txBody>
      </p:sp>
      <p:sp>
        <p:nvSpPr>
          <p:cNvPr id="15" name="注釈文章 9">
            <a:extLst>
              <a:ext uri="{FF2B5EF4-FFF2-40B4-BE49-F238E27FC236}">
                <a16:creationId xmlns:a16="http://schemas.microsoft.com/office/drawing/2014/main" id="{F6298323-C9BC-467D-8197-1820B898846F}"/>
              </a:ext>
            </a:extLst>
          </p:cNvPr>
          <p:cNvSpPr txBox="1">
            <a:spLocks/>
          </p:cNvSpPr>
          <p:nvPr/>
        </p:nvSpPr>
        <p:spPr>
          <a:xfrm>
            <a:off x="198120" y="3805800"/>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20" name="注釈文章 9">
            <a:extLst>
              <a:ext uri="{FF2B5EF4-FFF2-40B4-BE49-F238E27FC236}">
                <a16:creationId xmlns:a16="http://schemas.microsoft.com/office/drawing/2014/main" id="{67495545-5D2A-4B6E-AEBB-B73F8E68B738}"/>
              </a:ext>
            </a:extLst>
          </p:cNvPr>
          <p:cNvSpPr txBox="1">
            <a:spLocks/>
          </p:cNvSpPr>
          <p:nvPr/>
        </p:nvSpPr>
        <p:spPr>
          <a:xfrm>
            <a:off x="198120" y="8648824"/>
            <a:ext cx="5439852" cy="208070"/>
          </a:xfrm>
          <a:prstGeom prst="rect">
            <a:avLst/>
          </a:prstGeom>
          <a:noFill/>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出典：令和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 国保データベース</a:t>
            </a:r>
            <a:r>
              <a:rPr lang="en-US" altLang="ja-JP" sz="752">
                <a:latin typeface="HG丸ｺﾞｼｯｸM-PRO" panose="020F0600000000000000" pitchFamily="50" charset="-128"/>
                <a:ea typeface="HG丸ｺﾞｼｯｸM-PRO" panose="020F0600000000000000" pitchFamily="50" charset="-128"/>
              </a:rPr>
              <a:t>(KDB)</a:t>
            </a:r>
            <a:r>
              <a:rPr lang="ja-JP" altLang="en-US" sz="752">
                <a:latin typeface="HG丸ｺﾞｼｯｸM-PRO" panose="020F0600000000000000" pitchFamily="50" charset="-128"/>
                <a:ea typeface="HG丸ｺﾞｼｯｸM-PRO" panose="020F0600000000000000" pitchFamily="50" charset="-128"/>
              </a:rPr>
              <a:t>システム</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地域の全体像の把握</a:t>
            </a:r>
            <a:r>
              <a:rPr lang="en-US" altLang="ja-JP" sz="752">
                <a:latin typeface="HG丸ｺﾞｼｯｸM-PRO" panose="020F0600000000000000" pitchFamily="50" charset="-128"/>
                <a:ea typeface="HG丸ｺﾞｼｯｸM-PRO" panose="020F0600000000000000" pitchFamily="50" charset="-128"/>
              </a:rPr>
              <a:t>｣</a:t>
            </a:r>
            <a:endParaRPr lang="ja-JP" altLang="en-US" sz="752">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B070913D-E9FC-427C-9946-85BE1F0516F6}"/>
              </a:ext>
            </a:extLst>
          </p:cNvPr>
          <p:cNvSpPr txBox="1">
            <a:spLocks/>
          </p:cNvSpPr>
          <p:nvPr/>
        </p:nvSpPr>
        <p:spPr>
          <a:xfrm>
            <a:off x="102567" y="4229143"/>
            <a:ext cx="5742362" cy="266227"/>
          </a:xfrm>
          <a:prstGeom prst="rect">
            <a:avLst/>
          </a:prstGeom>
          <a:noFill/>
          <a:ln>
            <a:noFill/>
          </a:ln>
        </p:spPr>
        <p:txBody>
          <a:bodyPr wrap="square" lIns="86400" rIns="0" rtlCol="0" anchor="ctr" anchorCtr="0">
            <a:spAutoFit/>
          </a:bodyPr>
          <a:lstStyle/>
          <a:p>
            <a:pPr>
              <a:spcBef>
                <a:spcPct val="0"/>
              </a:spcBef>
              <a:defRPr/>
            </a:pPr>
            <a:r>
              <a:rPr lang="ja-JP" altLang="en-US" sz="1130">
                <a:latin typeface="HG丸ｺﾞｼｯｸM-PRO" panose="020F0600000000000000" pitchFamily="50" charset="-128"/>
                <a:ea typeface="HG丸ｺﾞｼｯｸM-PRO" panose="020F0600000000000000" pitchFamily="50" charset="-128"/>
              </a:rPr>
              <a:t>主たる死因の状況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14" name="スライド番号プレースホルダー 10">
            <a:extLst>
              <a:ext uri="{FF2B5EF4-FFF2-40B4-BE49-F238E27FC236}">
                <a16:creationId xmlns:a16="http://schemas.microsoft.com/office/drawing/2014/main" id="{2BA9A5F4-6CB4-4EB3-95CD-3B582032932C}"/>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12</a:t>
            </a:r>
          </a:p>
        </p:txBody>
      </p:sp>
      <p:sp>
        <p:nvSpPr>
          <p:cNvPr id="10" name="タイトル 1">
            <a:extLst>
              <a:ext uri="{FF2B5EF4-FFF2-40B4-BE49-F238E27FC236}">
                <a16:creationId xmlns:a16="http://schemas.microsoft.com/office/drawing/2014/main" id="{95E22F75-326E-4E83-BE04-F2668A3B9221}"/>
              </a:ext>
            </a:extLst>
          </p:cNvPr>
          <p:cNvSpPr txBox="1">
            <a:spLocks/>
          </p:cNvSpPr>
          <p:nvPr/>
        </p:nvSpPr>
        <p:spPr>
          <a:xfrm>
            <a:off x="102324" y="845447"/>
            <a:ext cx="5925258" cy="507600"/>
          </a:xfrm>
          <a:prstGeom prst="rect">
            <a:avLst/>
          </a:prstGeom>
          <a:ln>
            <a:noFill/>
          </a:ln>
        </p:spPr>
        <p:txBody>
          <a:bodyPr vert="horz" lIns="86400" tIns="45399" rIns="0" bIns="45399" rtlCol="0" anchor="t">
            <a:noAutofit/>
          </a:bodyPr>
          <a:lstStyle/>
          <a:p>
            <a:pPr lvl="0" algn="just" fontAlgn="base">
              <a:lnSpc>
                <a:spcPct val="125000"/>
              </a:lnSpc>
              <a:spcBef>
                <a:spcPct val="0"/>
              </a:spcBef>
              <a:spcAft>
                <a:spcPct val="0"/>
              </a:spcAft>
            </a:pPr>
            <a:r>
              <a:rPr lang="ja-JP" altLang="en-US" sz="1130">
                <a:latin typeface="HG丸ｺﾞｼｯｸM-PRO" panose="020F0600000000000000" pitchFamily="50" charset="-128"/>
                <a:ea typeface="HG丸ｺﾞｼｯｸM-PRO" panose="020F0600000000000000" pitchFamily="50" charset="-128"/>
                <a:cs typeface="Times New Roman" pitchFamily="18" charset="0"/>
              </a:rPr>
              <a:t>　以下は令和</a:t>
            </a:r>
            <a:r>
              <a:rPr lang="en-US" altLang="ja-JP" sz="1130">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a:latin typeface="HG丸ｺﾞｼｯｸM-PRO" panose="020F0600000000000000" pitchFamily="50" charset="-128"/>
                <a:ea typeface="HG丸ｺﾞｼｯｸM-PRO" panose="020F0600000000000000" pitchFamily="50" charset="-128"/>
                <a:cs typeface="Times New Roman" pitchFamily="18" charset="0"/>
              </a:rPr>
              <a:t>年度における、主たる死因の状況を示しています。</a:t>
            </a:r>
            <a:r>
              <a:rPr lang="ja-JP" altLang="en-US" sz="1130">
                <a:latin typeface="HG丸ｺﾞｼｯｸM-PRO" panose="020F0600000000000000" pitchFamily="50" charset="-128"/>
                <a:ea typeface="HG丸ｺﾞｼｯｸM-PRO" panose="020F0600000000000000" pitchFamily="50" charset="-128"/>
                <a:cs typeface="+mj-cs"/>
              </a:rPr>
              <a:t>主たる死因の割合を全国と比較すると、心臓病、腎不全</a:t>
            </a:r>
            <a:r>
              <a:rPr lang="ja-JP" altLang="en-US" sz="1130">
                <a:latin typeface="HG丸ｺﾞｼｯｸM-PRO" panose="020F0600000000000000" pitchFamily="50" charset="-128"/>
                <a:ea typeface="HG丸ｺﾞｼｯｸM-PRO" panose="020F0600000000000000" pitchFamily="50" charset="-128"/>
              </a:rPr>
              <a:t>、自殺</a:t>
            </a:r>
            <a:r>
              <a:rPr lang="ja-JP" altLang="en-US" sz="1130">
                <a:latin typeface="HG丸ｺﾞｼｯｸM-PRO" panose="020F0600000000000000" pitchFamily="50" charset="-128"/>
                <a:ea typeface="HG丸ｺﾞｼｯｸM-PRO" panose="020F0600000000000000" pitchFamily="50" charset="-128"/>
                <a:cs typeface="+mj-cs"/>
              </a:rPr>
              <a:t>が高く、脳疾患は低くなっています。</a:t>
            </a:r>
          </a:p>
        </p:txBody>
      </p:sp>
      <p:pic>
        <p:nvPicPr>
          <p:cNvPr id="3" name="図 2">
            <a:extLst>
              <a:ext uri="{FF2B5EF4-FFF2-40B4-BE49-F238E27FC236}">
                <a16:creationId xmlns:a16="http://schemas.microsoft.com/office/drawing/2014/main" id="{B116C677-5A32-4EB7-99C4-D303F7B102E4}"/>
              </a:ext>
            </a:extLst>
          </p:cNvPr>
          <p:cNvPicPr>
            <a:picLocks/>
          </p:cNvPicPr>
          <p:nvPr/>
        </p:nvPicPr>
        <p:blipFill>
          <a:blip r:embed="rId2"/>
          <a:stretch>
            <a:fillRect/>
          </a:stretch>
        </p:blipFill>
        <p:spPr>
          <a:xfrm>
            <a:off x="198123" y="1731312"/>
            <a:ext cx="4708151" cy="2066400"/>
          </a:xfrm>
          <a:prstGeom prst="rect">
            <a:avLst/>
          </a:prstGeom>
        </p:spPr>
      </p:pic>
      <p:pic>
        <p:nvPicPr>
          <p:cNvPr id="4" name="図 3">
            <a:extLst>
              <a:ext uri="{FF2B5EF4-FFF2-40B4-BE49-F238E27FC236}">
                <a16:creationId xmlns:a16="http://schemas.microsoft.com/office/drawing/2014/main" id="{E0EF3823-3FE9-4A7B-A9BB-DA4AA168153B}"/>
              </a:ext>
            </a:extLst>
          </p:cNvPr>
          <p:cNvPicPr>
            <a:picLocks/>
          </p:cNvPicPr>
          <p:nvPr/>
        </p:nvPicPr>
        <p:blipFill>
          <a:blip r:embed="rId3"/>
          <a:stretch>
            <a:fillRect/>
          </a:stretch>
        </p:blipFill>
        <p:spPr>
          <a:xfrm>
            <a:off x="198123" y="4498024"/>
            <a:ext cx="5409083" cy="4150800"/>
          </a:xfrm>
          <a:prstGeom prst="rect">
            <a:avLst/>
          </a:prstGeom>
        </p:spPr>
      </p:pic>
    </p:spTree>
    <p:extLst>
      <p:ext uri="{BB962C8B-B14F-4D97-AF65-F5344CB8AC3E}">
        <p14:creationId xmlns:p14="http://schemas.microsoft.com/office/powerpoint/2010/main" val="3470991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2571" y="159173"/>
            <a:ext cx="6095669" cy="371565"/>
          </a:xfrm>
          <a:solidFill>
            <a:srgbClr val="BFEAF9"/>
          </a:solidFill>
          <a:ln>
            <a:noFill/>
          </a:ln>
        </p:spPr>
        <p:style>
          <a:lnRef idx="2">
            <a:schemeClr val="accent1"/>
          </a:lnRef>
          <a:fillRef idx="1">
            <a:schemeClr val="lt1"/>
          </a:fillRef>
          <a:effectRef idx="0">
            <a:schemeClr val="accent1"/>
          </a:effectRef>
          <a:fontRef idx="minor">
            <a:schemeClr val="dk1"/>
          </a:fontRef>
        </p:style>
        <p:txBody>
          <a:bodyPr vert="horz" lIns="86017" tIns="43007" rIns="86017" bIns="43007" rtlCol="0" anchor="ctr">
            <a:noAutofit/>
          </a:bodyPr>
          <a:lstStyle/>
          <a:p>
            <a:r>
              <a:rPr lang="ja-JP" altLang="en-US" sz="1882">
                <a:solidFill>
                  <a:schemeClr val="tx1"/>
                </a:solidFill>
                <a:latin typeface="HG丸ｺﾞｼｯｸM-PRO" panose="020F0600000000000000" pitchFamily="50" charset="-128"/>
                <a:ea typeface="HG丸ｺﾞｼｯｸM-PRO" panose="020F0600000000000000" pitchFamily="50" charset="-128"/>
              </a:rPr>
              <a:t>第</a:t>
            </a:r>
            <a:r>
              <a:rPr lang="en-US" altLang="ja-JP" sz="1882">
                <a:solidFill>
                  <a:schemeClr val="tx1"/>
                </a:solidFill>
                <a:latin typeface="HG丸ｺﾞｼｯｸM-PRO" panose="020F0600000000000000" pitchFamily="50" charset="-128"/>
                <a:ea typeface="HG丸ｺﾞｼｯｸM-PRO" panose="020F0600000000000000" pitchFamily="50" charset="-128"/>
              </a:rPr>
              <a:t>3</a:t>
            </a:r>
            <a:r>
              <a:rPr lang="ja-JP" altLang="en-US" sz="1882">
                <a:solidFill>
                  <a:schemeClr val="tx1"/>
                </a:solidFill>
                <a:latin typeface="HG丸ｺﾞｼｯｸM-PRO" panose="020F0600000000000000" pitchFamily="50" charset="-128"/>
                <a:ea typeface="HG丸ｺﾞｼｯｸM-PRO" panose="020F0600000000000000" pitchFamily="50" charset="-128"/>
              </a:rPr>
              <a:t>章　保健事業に係る分析</a:t>
            </a:r>
          </a:p>
        </p:txBody>
      </p:sp>
      <p:sp>
        <p:nvSpPr>
          <p:cNvPr id="17" name="コンテンツ プレースホルダー 2">
            <a:extLst>
              <a:ext uri="{FF2B5EF4-FFF2-40B4-BE49-F238E27FC236}">
                <a16:creationId xmlns:a16="http://schemas.microsoft.com/office/drawing/2014/main" id="{5FC760DF-FE29-4769-9BAE-1458763380AB}"/>
              </a:ext>
            </a:extLst>
          </p:cNvPr>
          <p:cNvSpPr txBox="1">
            <a:spLocks/>
          </p:cNvSpPr>
          <p:nvPr/>
        </p:nvSpPr>
        <p:spPr>
          <a:xfrm>
            <a:off x="102324" y="530738"/>
            <a:ext cx="5929489" cy="305375"/>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1</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医科健康診査に係る分析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3" y="3083776"/>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健診及びレセプトによる指導対象者群分析</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13</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8" name="注釈文章 18">
            <a:extLst>
              <a:ext uri="{FF2B5EF4-FFF2-40B4-BE49-F238E27FC236}">
                <a16:creationId xmlns:a16="http://schemas.microsoft.com/office/drawing/2014/main" id="{D5D98274-B1C5-4696-B9AA-A6C0398671E7}"/>
              </a:ext>
            </a:extLst>
          </p:cNvPr>
          <p:cNvSpPr txBox="1">
            <a:spLocks/>
          </p:cNvSpPr>
          <p:nvPr/>
        </p:nvSpPr>
        <p:spPr>
          <a:xfrm>
            <a:off x="198120" y="7735765"/>
            <a:ext cx="6022251" cy="553998"/>
          </a:xfrm>
          <a:prstGeom prst="rect">
            <a:avLst/>
          </a:prstGeom>
          <a:noFill/>
          <a:ln>
            <a:noFill/>
          </a:ln>
        </p:spPr>
        <p:txBody>
          <a:bodyPr wrap="square" lIns="0" rIns="0" rtlCol="0">
            <a:spAutoFit/>
          </a:bodyPr>
          <a:lstStyle/>
          <a:p>
            <a:pPr fontAlgn="ctr"/>
            <a:r>
              <a:rPr kumimoji="1" lang="ja-JP" altLang="en-US" sz="750" dirty="0">
                <a:latin typeface="HG丸ｺﾞｼｯｸM-PRO" panose="020F0600000000000000" pitchFamily="50" charset="-128"/>
                <a:ea typeface="HG丸ｺﾞｼｯｸM-PRO" panose="020F0600000000000000" pitchFamily="50" charset="-128"/>
              </a:rPr>
              <a:t>データ化範囲</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a:latin typeface="HG丸ｺﾞｼｯｸM-PRO" panose="020F0600000000000000" pitchFamily="50" charset="-128"/>
                <a:ea typeface="HG丸ｺﾞｼｯｸM-PRO" panose="020F0600000000000000" pitchFamily="50" charset="-128"/>
              </a:rPr>
              <a:t>分析対象</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a:latin typeface="HG丸ｺﾞｼｯｸM-PRO" panose="020F0600000000000000" pitchFamily="50" charset="-128"/>
                <a:ea typeface="HG丸ｺﾞｼｯｸM-PRO" panose="020F0600000000000000" pitchFamily="50" charset="-128"/>
              </a:rPr>
              <a:t>入院</a:t>
            </a:r>
            <a:r>
              <a:rPr kumimoji="1" lang="en-US" altLang="ja-JP" sz="750" dirty="0">
                <a:latin typeface="HG丸ｺﾞｼｯｸM-PRO" panose="020F0600000000000000" pitchFamily="50" charset="-128"/>
                <a:ea typeface="HG丸ｺﾞｼｯｸM-PRO" panose="020F0600000000000000" pitchFamily="50" charset="-128"/>
              </a:rPr>
              <a:t>(DPC</a:t>
            </a:r>
            <a:r>
              <a:rPr kumimoji="1" lang="ja-JP" altLang="en-US" sz="750" dirty="0">
                <a:latin typeface="HG丸ｺﾞｼｯｸM-PRO" panose="020F0600000000000000" pitchFamily="50" charset="-128"/>
                <a:ea typeface="HG丸ｺﾞｼｯｸM-PRO" panose="020F0600000000000000" pitchFamily="50" charset="-128"/>
              </a:rPr>
              <a:t>を含む</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err="1">
                <a:latin typeface="HG丸ｺﾞｼｯｸM-PRO" panose="020F0600000000000000" pitchFamily="50" charset="-128"/>
                <a:ea typeface="HG丸ｺﾞｼｯｸM-PRO" panose="020F0600000000000000" pitchFamily="50" charset="-128"/>
              </a:rPr>
              <a:t>、</a:t>
            </a:r>
            <a:r>
              <a:rPr kumimoji="1" lang="ja-JP" altLang="en-US" sz="750" dirty="0">
                <a:latin typeface="HG丸ｺﾞｼｯｸM-PRO" panose="020F0600000000000000" pitchFamily="50" charset="-128"/>
                <a:ea typeface="HG丸ｺﾞｼｯｸM-PRO" panose="020F0600000000000000" pitchFamily="50" charset="-128"/>
              </a:rPr>
              <a:t>入院外、調剤の電子レセプト。対象診療年月は令和</a:t>
            </a:r>
            <a:r>
              <a:rPr kumimoji="1" lang="en-US" altLang="ja-JP" sz="750" dirty="0">
                <a:latin typeface="HG丸ｺﾞｼｯｸM-PRO" panose="020F0600000000000000" pitchFamily="50" charset="-128"/>
                <a:ea typeface="HG丸ｺﾞｼｯｸM-PRO" panose="020F0600000000000000" pitchFamily="50" charset="-128"/>
              </a:rPr>
              <a:t>6</a:t>
            </a:r>
            <a:r>
              <a:rPr kumimoji="1" lang="ja-JP" altLang="en-US" sz="750" dirty="0">
                <a:latin typeface="HG丸ｺﾞｼｯｸM-PRO" panose="020F0600000000000000" pitchFamily="50" charset="-128"/>
                <a:ea typeface="HG丸ｺﾞｼｯｸM-PRO" panose="020F0600000000000000" pitchFamily="50" charset="-128"/>
              </a:rPr>
              <a:t>年</a:t>
            </a:r>
            <a:r>
              <a:rPr kumimoji="1" lang="en-US" altLang="ja-JP" sz="750" dirty="0">
                <a:latin typeface="HG丸ｺﾞｼｯｸM-PRO" panose="020F0600000000000000" pitchFamily="50" charset="-128"/>
                <a:ea typeface="HG丸ｺﾞｼｯｸM-PRO" panose="020F0600000000000000" pitchFamily="50" charset="-128"/>
              </a:rPr>
              <a:t>4</a:t>
            </a:r>
            <a:r>
              <a:rPr kumimoji="1" lang="ja-JP" altLang="en-US" sz="750" dirty="0">
                <a:latin typeface="HG丸ｺﾞｼｯｸM-PRO" panose="020F0600000000000000" pitchFamily="50" charset="-128"/>
                <a:ea typeface="HG丸ｺﾞｼｯｸM-PRO" panose="020F0600000000000000" pitchFamily="50" charset="-128"/>
              </a:rPr>
              <a:t>月～令和</a:t>
            </a:r>
            <a:r>
              <a:rPr kumimoji="1" lang="en-US" altLang="ja-JP" sz="750" dirty="0">
                <a:latin typeface="HG丸ｺﾞｼｯｸM-PRO" panose="020F0600000000000000" pitchFamily="50" charset="-128"/>
                <a:ea typeface="HG丸ｺﾞｼｯｸM-PRO" panose="020F0600000000000000" pitchFamily="50" charset="-128"/>
              </a:rPr>
              <a:t>7</a:t>
            </a:r>
            <a:r>
              <a:rPr kumimoji="1" lang="ja-JP" altLang="en-US" sz="750" dirty="0">
                <a:latin typeface="HG丸ｺﾞｼｯｸM-PRO" panose="020F0600000000000000" pitchFamily="50" charset="-128"/>
                <a:ea typeface="HG丸ｺﾞｼｯｸM-PRO" panose="020F0600000000000000" pitchFamily="50" charset="-128"/>
              </a:rPr>
              <a:t>年</a:t>
            </a:r>
            <a:r>
              <a:rPr kumimoji="1" lang="en-US" altLang="ja-JP" sz="750" dirty="0">
                <a:latin typeface="HG丸ｺﾞｼｯｸM-PRO" panose="020F0600000000000000" pitchFamily="50" charset="-128"/>
                <a:ea typeface="HG丸ｺﾞｼｯｸM-PRO" panose="020F0600000000000000" pitchFamily="50" charset="-128"/>
              </a:rPr>
              <a:t>3</a:t>
            </a:r>
            <a:r>
              <a:rPr kumimoji="1" lang="ja-JP" altLang="en-US" sz="750" dirty="0">
                <a:latin typeface="HG丸ｺﾞｼｯｸM-PRO" panose="020F0600000000000000" pitchFamily="50" charset="-128"/>
                <a:ea typeface="HG丸ｺﾞｼｯｸM-PRO" panose="020F0600000000000000" pitchFamily="50" charset="-128"/>
              </a:rPr>
              <a:t>月診療分</a:t>
            </a:r>
            <a:r>
              <a:rPr kumimoji="1" lang="en-US" altLang="ja-JP" sz="750" dirty="0">
                <a:latin typeface="HG丸ｺﾞｼｯｸM-PRO" panose="020F0600000000000000" pitchFamily="50" charset="-128"/>
                <a:ea typeface="HG丸ｺﾞｼｯｸM-PRO" panose="020F0600000000000000" pitchFamily="50" charset="-128"/>
              </a:rPr>
              <a:t>(12</a:t>
            </a:r>
            <a:r>
              <a:rPr kumimoji="1" lang="ja-JP" altLang="en-US" sz="750" dirty="0">
                <a:latin typeface="HG丸ｺﾞｼｯｸM-PRO" panose="020F0600000000000000" pitchFamily="50" charset="-128"/>
                <a:ea typeface="HG丸ｺﾞｼｯｸM-PRO" panose="020F0600000000000000" pitchFamily="50" charset="-128"/>
              </a:rPr>
              <a:t>カ月分</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err="1">
                <a:latin typeface="HG丸ｺﾞｼｯｸM-PRO" panose="020F0600000000000000" pitchFamily="50" charset="-128"/>
                <a:ea typeface="HG丸ｺﾞｼｯｸM-PRO" panose="020F0600000000000000" pitchFamily="50" charset="-128"/>
              </a:rPr>
              <a:t>。</a:t>
            </a:r>
            <a:endParaRPr lang="ja-JP" altLang="ja-JP" sz="750" dirty="0">
              <a:latin typeface="HG丸ｺﾞｼｯｸM-PRO" panose="020F0600000000000000" pitchFamily="50" charset="-128"/>
              <a:ea typeface="HG丸ｺﾞｼｯｸM-PRO" panose="020F0600000000000000" pitchFamily="50" charset="-128"/>
            </a:endParaRPr>
          </a:p>
          <a:p>
            <a:pPr fontAlgn="ctr"/>
            <a:r>
              <a:rPr kumimoji="1" lang="ja-JP" altLang="en-US" sz="750" dirty="0">
                <a:latin typeface="HG丸ｺﾞｼｯｸM-PRO" panose="020F0600000000000000" pitchFamily="50" charset="-128"/>
                <a:ea typeface="HG丸ｺﾞｼｯｸM-PRO" panose="020F0600000000000000" pitchFamily="50" charset="-128"/>
              </a:rPr>
              <a:t>データ化範囲</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a:latin typeface="HG丸ｺﾞｼｯｸM-PRO" panose="020F0600000000000000" pitchFamily="50" charset="-128"/>
                <a:ea typeface="HG丸ｺﾞｼｯｸM-PRO" panose="020F0600000000000000" pitchFamily="50" charset="-128"/>
              </a:rPr>
              <a:t>分析対象</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a:latin typeface="HG丸ｺﾞｼｯｸM-PRO" panose="020F0600000000000000" pitchFamily="50" charset="-128"/>
                <a:ea typeface="HG丸ｺﾞｼｯｸM-PRO" panose="020F0600000000000000" pitchFamily="50" charset="-128"/>
              </a:rPr>
              <a:t>健康診査データは令和</a:t>
            </a:r>
            <a:r>
              <a:rPr kumimoji="1" lang="en-US" altLang="ja-JP" sz="750" dirty="0">
                <a:latin typeface="HG丸ｺﾞｼｯｸM-PRO" panose="020F0600000000000000" pitchFamily="50" charset="-128"/>
                <a:ea typeface="HG丸ｺﾞｼｯｸM-PRO" panose="020F0600000000000000" pitchFamily="50" charset="-128"/>
              </a:rPr>
              <a:t>6</a:t>
            </a:r>
            <a:r>
              <a:rPr kumimoji="1" lang="ja-JP" altLang="en-US" sz="750" dirty="0">
                <a:latin typeface="HG丸ｺﾞｼｯｸM-PRO" panose="020F0600000000000000" pitchFamily="50" charset="-128"/>
                <a:ea typeface="HG丸ｺﾞｼｯｸM-PRO" panose="020F0600000000000000" pitchFamily="50" charset="-128"/>
              </a:rPr>
              <a:t>年</a:t>
            </a:r>
            <a:r>
              <a:rPr kumimoji="1" lang="en-US" altLang="ja-JP" sz="750" dirty="0">
                <a:latin typeface="HG丸ｺﾞｼｯｸM-PRO" panose="020F0600000000000000" pitchFamily="50" charset="-128"/>
                <a:ea typeface="HG丸ｺﾞｼｯｸM-PRO" panose="020F0600000000000000" pitchFamily="50" charset="-128"/>
              </a:rPr>
              <a:t>4</a:t>
            </a:r>
            <a:r>
              <a:rPr kumimoji="1" lang="ja-JP" altLang="en-US" sz="750" dirty="0">
                <a:latin typeface="HG丸ｺﾞｼｯｸM-PRO" panose="020F0600000000000000" pitchFamily="50" charset="-128"/>
                <a:ea typeface="HG丸ｺﾞｼｯｸM-PRO" panose="020F0600000000000000" pitchFamily="50" charset="-128"/>
              </a:rPr>
              <a:t>月～令和</a:t>
            </a:r>
            <a:r>
              <a:rPr kumimoji="1" lang="en-US" altLang="ja-JP" sz="750" dirty="0">
                <a:latin typeface="HG丸ｺﾞｼｯｸM-PRO" panose="020F0600000000000000" pitchFamily="50" charset="-128"/>
                <a:ea typeface="HG丸ｺﾞｼｯｸM-PRO" panose="020F0600000000000000" pitchFamily="50" charset="-128"/>
              </a:rPr>
              <a:t>7</a:t>
            </a:r>
            <a:r>
              <a:rPr kumimoji="1" lang="ja-JP" altLang="en-US" sz="750" dirty="0">
                <a:latin typeface="HG丸ｺﾞｼｯｸM-PRO" panose="020F0600000000000000" pitchFamily="50" charset="-128"/>
                <a:ea typeface="HG丸ｺﾞｼｯｸM-PRO" panose="020F0600000000000000" pitchFamily="50" charset="-128"/>
              </a:rPr>
              <a:t>年</a:t>
            </a:r>
            <a:r>
              <a:rPr kumimoji="1" lang="en-US" altLang="ja-JP" sz="750" dirty="0">
                <a:latin typeface="HG丸ｺﾞｼｯｸM-PRO" panose="020F0600000000000000" pitchFamily="50" charset="-128"/>
                <a:ea typeface="HG丸ｺﾞｼｯｸM-PRO" panose="020F0600000000000000" pitchFamily="50" charset="-128"/>
              </a:rPr>
              <a:t>3</a:t>
            </a:r>
            <a:r>
              <a:rPr kumimoji="1" lang="ja-JP" altLang="en-US" sz="750" dirty="0">
                <a:latin typeface="HG丸ｺﾞｼｯｸM-PRO" panose="020F0600000000000000" pitchFamily="50" charset="-128"/>
                <a:ea typeface="HG丸ｺﾞｼｯｸM-PRO" panose="020F0600000000000000" pitchFamily="50" charset="-128"/>
              </a:rPr>
              <a:t>月健診分</a:t>
            </a:r>
            <a:r>
              <a:rPr kumimoji="1" lang="en-US" altLang="ja-JP" sz="750" dirty="0">
                <a:latin typeface="HG丸ｺﾞｼｯｸM-PRO" panose="020F0600000000000000" pitchFamily="50" charset="-128"/>
                <a:ea typeface="HG丸ｺﾞｼｯｸM-PRO" panose="020F0600000000000000" pitchFamily="50" charset="-128"/>
              </a:rPr>
              <a:t>(12</a:t>
            </a:r>
            <a:r>
              <a:rPr kumimoji="1" lang="ja-JP" altLang="en-US" sz="750" dirty="0">
                <a:latin typeface="HG丸ｺﾞｼｯｸM-PRO" panose="020F0600000000000000" pitchFamily="50" charset="-128"/>
                <a:ea typeface="HG丸ｺﾞｼｯｸM-PRO" panose="020F0600000000000000" pitchFamily="50" charset="-128"/>
              </a:rPr>
              <a:t>カ月分</a:t>
            </a:r>
            <a:r>
              <a:rPr kumimoji="1" lang="en-US" altLang="ja-JP" sz="750" dirty="0">
                <a:latin typeface="HG丸ｺﾞｼｯｸM-PRO" panose="020F0600000000000000" pitchFamily="50" charset="-128"/>
                <a:ea typeface="HG丸ｺﾞｼｯｸM-PRO" panose="020F0600000000000000" pitchFamily="50" charset="-128"/>
              </a:rPr>
              <a:t>)</a:t>
            </a:r>
            <a:r>
              <a:rPr kumimoji="1" lang="ja-JP" altLang="en-US" sz="750" dirty="0" err="1">
                <a:latin typeface="HG丸ｺﾞｼｯｸM-PRO" panose="020F0600000000000000" pitchFamily="50" charset="-128"/>
                <a:ea typeface="HG丸ｺﾞｼｯｸM-PRO" panose="020F0600000000000000" pitchFamily="50" charset="-128"/>
              </a:rPr>
              <a:t>。</a:t>
            </a:r>
            <a:endParaRPr kumimoji="1" lang="en-US" altLang="ja-JP" sz="750" dirty="0">
              <a:latin typeface="HG丸ｺﾞｼｯｸM-PRO" panose="020F0600000000000000" pitchFamily="50" charset="-128"/>
              <a:ea typeface="HG丸ｺﾞｼｯｸM-PRO" panose="020F0600000000000000" pitchFamily="50" charset="-128"/>
            </a:endParaRPr>
          </a:p>
          <a:p>
            <a:pPr fontAlgn="ctr"/>
            <a:r>
              <a:rPr lang="ja-JP" altLang="en-US" sz="750" dirty="0">
                <a:latin typeface="HG丸ｺﾞｼｯｸM-PRO" panose="020F0600000000000000" pitchFamily="50" charset="-128"/>
                <a:ea typeface="HG丸ｺﾞｼｯｸM-PRO" panose="020F0600000000000000" pitchFamily="50" charset="-128"/>
              </a:rPr>
              <a:t>資格確認条件</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令和</a:t>
            </a:r>
            <a:r>
              <a:rPr lang="en-US" altLang="ja-JP" sz="750" dirty="0">
                <a:latin typeface="HG丸ｺﾞｼｯｸM-PRO" panose="020F0600000000000000" pitchFamily="50" charset="-128"/>
                <a:ea typeface="HG丸ｺﾞｼｯｸM-PRO" panose="020F0600000000000000" pitchFamily="50" charset="-128"/>
              </a:rPr>
              <a:t>7</a:t>
            </a:r>
            <a:r>
              <a:rPr lang="ja-JP" altLang="en-US" sz="750" dirty="0">
                <a:latin typeface="HG丸ｺﾞｼｯｸM-PRO" panose="020F0600000000000000" pitchFamily="50" charset="-128"/>
                <a:ea typeface="HG丸ｺﾞｼｯｸM-PRO" panose="020F0600000000000000" pitchFamily="50" charset="-128"/>
              </a:rPr>
              <a:t>年</a:t>
            </a:r>
            <a:r>
              <a:rPr lang="en-US" altLang="ja-JP" sz="750" dirty="0">
                <a:latin typeface="HG丸ｺﾞｼｯｸM-PRO" panose="020F0600000000000000" pitchFamily="50" charset="-128"/>
                <a:ea typeface="HG丸ｺﾞｼｯｸM-PRO" panose="020F0600000000000000" pitchFamily="50" charset="-128"/>
              </a:rPr>
              <a:t>3</a:t>
            </a:r>
            <a:r>
              <a:rPr lang="ja-JP" altLang="en-US" sz="750" dirty="0">
                <a:latin typeface="HG丸ｺﾞｼｯｸM-PRO" panose="020F0600000000000000" pitchFamily="50" charset="-128"/>
                <a:ea typeface="HG丸ｺﾞｼｯｸM-PRO" panose="020F0600000000000000" pitchFamily="50" charset="-128"/>
              </a:rPr>
              <a:t>月</a:t>
            </a:r>
            <a:r>
              <a:rPr lang="en-US" altLang="ja-JP" sz="750" dirty="0">
                <a:latin typeface="HG丸ｺﾞｼｯｸM-PRO" panose="020F0600000000000000" pitchFamily="50" charset="-128"/>
                <a:ea typeface="HG丸ｺﾞｼｯｸM-PRO" panose="020F0600000000000000" pitchFamily="50" charset="-128"/>
              </a:rPr>
              <a:t>31</a:t>
            </a:r>
            <a:r>
              <a:rPr lang="ja-JP" altLang="en-US" sz="750" dirty="0">
                <a:latin typeface="HG丸ｺﾞｼｯｸM-PRO" panose="020F0600000000000000" pitchFamily="50" charset="-128"/>
                <a:ea typeface="HG丸ｺﾞｼｯｸM-PRO" panose="020F0600000000000000" pitchFamily="50" charset="-128"/>
              </a:rPr>
              <a:t>日時点。ただし、除外対象者は含まれない。</a:t>
            </a:r>
            <a:endParaRPr lang="en-US" altLang="ja-JP" sz="750" dirty="0">
              <a:latin typeface="HG丸ｺﾞｼｯｸM-PRO" panose="020F0600000000000000" pitchFamily="50" charset="-128"/>
              <a:ea typeface="HG丸ｺﾞｼｯｸM-PRO" panose="020F0600000000000000" pitchFamily="50" charset="-128"/>
            </a:endParaRPr>
          </a:p>
          <a:p>
            <a:pPr fontAlgn="ct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内臓脂肪蓄積リスク</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腹囲･</a:t>
            </a:r>
            <a:r>
              <a:rPr lang="en-US" altLang="ja-JP" sz="750" dirty="0">
                <a:latin typeface="HG丸ｺﾞｼｯｸM-PRO" panose="020F0600000000000000" pitchFamily="50" charset="-128"/>
                <a:ea typeface="HG丸ｺﾞｼｯｸM-PRO" panose="020F0600000000000000" pitchFamily="50" charset="-128"/>
              </a:rPr>
              <a:t>BMI</a:t>
            </a:r>
            <a:r>
              <a:rPr lang="ja-JP" altLang="en-US" sz="750" dirty="0">
                <a:latin typeface="HG丸ｺﾞｼｯｸM-PRO" panose="020F0600000000000000" pitchFamily="50" charset="-128"/>
                <a:ea typeface="HG丸ｺﾞｼｯｸM-PRO" panose="020F0600000000000000" pitchFamily="50" charset="-128"/>
              </a:rPr>
              <a:t>により内臓脂肪蓄積リスクを判定し階層化。</a:t>
            </a:r>
            <a:endParaRPr lang="ja-JP" altLang="ja-JP" sz="750" dirty="0">
              <a:latin typeface="HG丸ｺﾞｼｯｸM-PRO" panose="020F0600000000000000" pitchFamily="50" charset="-128"/>
              <a:ea typeface="HG丸ｺﾞｼｯｸM-PRO" panose="020F0600000000000000" pitchFamily="50" charset="-128"/>
            </a:endParaRPr>
          </a:p>
        </p:txBody>
      </p:sp>
      <p:sp>
        <p:nvSpPr>
          <p:cNvPr id="10" name="コンテンツ プレースホルダー 2">
            <a:extLst>
              <a:ext uri="{FF2B5EF4-FFF2-40B4-BE49-F238E27FC236}">
                <a16:creationId xmlns:a16="http://schemas.microsoft.com/office/drawing/2014/main" id="{BB012828-6085-4183-8F73-759CEB4F324D}"/>
              </a:ext>
            </a:extLst>
          </p:cNvPr>
          <p:cNvSpPr txBox="1">
            <a:spLocks/>
          </p:cNvSpPr>
          <p:nvPr/>
        </p:nvSpPr>
        <p:spPr>
          <a:xfrm>
            <a:off x="102324" y="847577"/>
            <a:ext cx="5929489" cy="2230711"/>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fontAlgn="base">
              <a:lnSpc>
                <a:spcPct val="125000"/>
              </a:lnSpc>
              <a:spcBef>
                <a:spcPct val="0"/>
              </a:spcBef>
              <a:spcAft>
                <a:spcPct val="0"/>
              </a:spcAft>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年度における、健診及びレセプトによる指導対象者群分析を示しています。</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健康診査データとレセプトデータを組み合わせた分析で、全被保険者について、健康診査データの有無や異常値の有無、生活習慣病にかかわるレセプトの有無等を判定し、</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7</a:t>
            </a:r>
            <a:r>
              <a:rPr lang="ja-JP" altLang="en-US" sz="1130" dirty="0" err="1">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つの</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グループに分類しています。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endParaRPr>
          </a:p>
          <a:p>
            <a:pPr marL="0" indent="0" algn="just" fontAlgn="base">
              <a:lnSpc>
                <a:spcPct val="125000"/>
              </a:lnSpc>
              <a:spcBef>
                <a:spcPct val="0"/>
              </a:spcBef>
              <a:spcAft>
                <a:spcPct val="0"/>
              </a:spcAft>
              <a:buNone/>
            </a:pP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　左端の「</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健診結果優良者」から「</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治療中断者」まで順に健康状態が悪くなっており、「</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7.</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生活習慣病状態不明者」は健康診査データ･レセプトデータから生活習慣病状態が確認できないグループです。</a:t>
            </a:r>
            <a:endPar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endParaRPr>
          </a:p>
          <a:p>
            <a:pPr marL="0" indent="0" algn="just" fontAlgn="base">
              <a:lnSpc>
                <a:spcPct val="125000"/>
              </a:lnSpc>
              <a:spcBef>
                <a:spcPct val="0"/>
              </a:spcBef>
              <a:spcAft>
                <a:spcPct val="0"/>
              </a:spcAft>
              <a:buNone/>
            </a:pP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　受診者と未受診者を比較すると、未受診者は受診者の約</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3.4</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倍の人数です。受診者の内訳で最も多いのは医療機関受診勧奨対象者で半数以上を占めています。未受診者の内訳で最も多いのは健診未受診治療中者で約</a:t>
            </a:r>
            <a:r>
              <a:rPr lang="en-US" altLang="ja-JP"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7</a:t>
            </a:r>
            <a:r>
              <a:rPr lang="ja-JP" altLang="en-US" sz="1130" dirty="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割を占めています。</a:t>
            </a:r>
            <a:endParaRPr lang="ja-JP" altLang="ja-JP" sz="113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DC902962-E21B-4B42-BD88-22197CF93CBE}"/>
              </a:ext>
            </a:extLst>
          </p:cNvPr>
          <p:cNvPicPr>
            <a:picLocks/>
          </p:cNvPicPr>
          <p:nvPr/>
        </p:nvPicPr>
        <p:blipFill>
          <a:blip r:embed="rId2"/>
          <a:stretch>
            <a:fillRect/>
          </a:stretch>
        </p:blipFill>
        <p:spPr>
          <a:xfrm>
            <a:off x="198123" y="3358712"/>
            <a:ext cx="5929940" cy="4377600"/>
          </a:xfrm>
          <a:prstGeom prst="rect">
            <a:avLst/>
          </a:prstGeom>
        </p:spPr>
      </p:pic>
    </p:spTree>
    <p:extLst>
      <p:ext uri="{BB962C8B-B14F-4D97-AF65-F5344CB8AC3E}">
        <p14:creationId xmlns:p14="http://schemas.microsoft.com/office/powerpoint/2010/main" val="617746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567" y="1242918"/>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医科健康診査有所見者割合</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3" name="注釈文章 18">
            <a:extLst>
              <a:ext uri="{FF2B5EF4-FFF2-40B4-BE49-F238E27FC236}">
                <a16:creationId xmlns:a16="http://schemas.microsoft.com/office/drawing/2014/main" id="{8FE2E7DB-9F53-4917-85C7-2F48C015CB4F}"/>
              </a:ext>
            </a:extLst>
          </p:cNvPr>
          <p:cNvSpPr txBox="1">
            <a:spLocks/>
          </p:cNvSpPr>
          <p:nvPr/>
        </p:nvSpPr>
        <p:spPr>
          <a:xfrm>
            <a:off x="198120" y="4415593"/>
            <a:ext cx="6012000" cy="902491"/>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健康診査データは令和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資格確認条件</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31</a:t>
            </a:r>
            <a:r>
              <a:rPr lang="ja-JP" altLang="en-US" sz="752">
                <a:latin typeface="HG丸ｺﾞｼｯｸM-PRO" panose="020F0600000000000000" pitchFamily="50" charset="-128"/>
                <a:ea typeface="HG丸ｺﾞｼｯｸM-PRO" panose="020F0600000000000000" pitchFamily="50" charset="-128"/>
              </a:rPr>
              <a:t>日時点。ただし、除外対象者は含まれない。</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対象者数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健診検査値が記録されている者の人数。ただし、除外対象者は含まれない。</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該当者数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対象者のうち、保健指導判定値を超えている者の人数。</a:t>
            </a:r>
            <a:endParaRPr lang="en-US" altLang="ja-JP" sz="752">
              <a:latin typeface="HG丸ｺﾞｼｯｸM-PRO" panose="020F0600000000000000" pitchFamily="50" charset="-128"/>
              <a:ea typeface="HG丸ｺﾞｼｯｸM-PRO" panose="020F0600000000000000" pitchFamily="50" charset="-128"/>
            </a:endParaRPr>
          </a:p>
          <a:p>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保健指導判定値</a:t>
            </a:r>
            <a:r>
              <a:rPr lang="en-US" altLang="zh-TW" sz="752">
                <a:latin typeface="HG丸ｺﾞｼｯｸM-PRO" panose="020F0600000000000000" pitchFamily="50" charset="-128"/>
                <a:ea typeface="HG丸ｺﾞｼｯｸM-PRO" panose="020F0600000000000000" pitchFamily="50" charset="-128"/>
              </a:rPr>
              <a:t>】BMI…25kg/㎡</a:t>
            </a:r>
            <a:r>
              <a:rPr lang="ja-JP" altLang="en-US" sz="752">
                <a:latin typeface="HG丸ｺﾞｼｯｸM-PRO" panose="020F0600000000000000" pitchFamily="50" charset="-128"/>
                <a:ea typeface="HG丸ｺﾞｼｯｸM-PRO" panose="020F0600000000000000" pitchFamily="50" charset="-128"/>
              </a:rPr>
              <a:t>以上、腹囲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男性</a:t>
            </a:r>
            <a:r>
              <a:rPr lang="en-US" altLang="ja-JP" sz="752">
                <a:latin typeface="HG丸ｺﾞｼｯｸM-PRO" panose="020F0600000000000000" pitchFamily="50" charset="-128"/>
                <a:ea typeface="HG丸ｺﾞｼｯｸM-PRO" panose="020F0600000000000000" pitchFamily="50" charset="-128"/>
              </a:rPr>
              <a:t>85cm</a:t>
            </a:r>
            <a:r>
              <a:rPr lang="ja-JP" altLang="en-US" sz="752">
                <a:latin typeface="HG丸ｺﾞｼｯｸM-PRO" panose="020F0600000000000000" pitchFamily="50" charset="-128"/>
                <a:ea typeface="HG丸ｺﾞｼｯｸM-PRO" panose="020F0600000000000000" pitchFamily="50" charset="-128"/>
              </a:rPr>
              <a:t>以上、女性</a:t>
            </a:r>
            <a:r>
              <a:rPr lang="en-US" altLang="ja-JP" sz="752">
                <a:latin typeface="HG丸ｺﾞｼｯｸM-PRO" panose="020F0600000000000000" pitchFamily="50" charset="-128"/>
                <a:ea typeface="HG丸ｺﾞｼｯｸM-PRO" panose="020F0600000000000000" pitchFamily="50" charset="-128"/>
              </a:rPr>
              <a:t>90cm</a:t>
            </a:r>
            <a:r>
              <a:rPr lang="ja-JP" altLang="en-US" sz="752">
                <a:latin typeface="HG丸ｺﾞｼｯｸM-PRO" panose="020F0600000000000000" pitchFamily="50" charset="-128"/>
                <a:ea typeface="HG丸ｺﾞｼｯｸM-PRO" panose="020F0600000000000000" pitchFamily="50" charset="-128"/>
              </a:rPr>
              <a:t>以上、</a:t>
            </a:r>
            <a:r>
              <a:rPr lang="zh-TW" altLang="en-US" sz="752">
                <a:latin typeface="HG丸ｺﾞｼｯｸM-PRO" panose="020F0600000000000000" pitchFamily="50" charset="-128"/>
                <a:ea typeface="HG丸ｺﾞｼｯｸM-PRO" panose="020F0600000000000000" pitchFamily="50" charset="-128"/>
              </a:rPr>
              <a:t>収縮期血圧</a:t>
            </a:r>
            <a:r>
              <a:rPr lang="en-US" altLang="zh-TW" sz="752">
                <a:latin typeface="HG丸ｺﾞｼｯｸM-PRO" panose="020F0600000000000000" pitchFamily="50" charset="-128"/>
                <a:ea typeface="HG丸ｺﾞｼｯｸM-PRO" panose="020F0600000000000000" pitchFamily="50" charset="-128"/>
              </a:rPr>
              <a:t>…130mmHg</a:t>
            </a:r>
            <a:r>
              <a:rPr lang="zh-TW" altLang="en-US" sz="752">
                <a:latin typeface="HG丸ｺﾞｼｯｸM-PRO" panose="020F0600000000000000" pitchFamily="50" charset="-128"/>
                <a:ea typeface="HG丸ｺﾞｼｯｸM-PRO" panose="020F0600000000000000" pitchFamily="50" charset="-128"/>
              </a:rPr>
              <a:t>以上</a:t>
            </a:r>
            <a:r>
              <a:rPr lang="ja-JP" altLang="en-US" sz="752" err="1">
                <a:latin typeface="HG丸ｺﾞｼｯｸM-PRO" panose="020F0600000000000000" pitchFamily="50" charset="-128"/>
                <a:ea typeface="HG丸ｺﾞｼｯｸM-PRO" panose="020F0600000000000000" pitchFamily="50" charset="-128"/>
              </a:rPr>
              <a:t>、</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zh-TW" altLang="en-US" sz="752">
                <a:latin typeface="HG丸ｺﾞｼｯｸM-PRO" panose="020F0600000000000000" pitchFamily="50" charset="-128"/>
                <a:ea typeface="HG丸ｺﾞｼｯｸM-PRO" panose="020F0600000000000000" pitchFamily="50" charset="-128"/>
              </a:rPr>
              <a:t>拡張期血圧</a:t>
            </a:r>
            <a:r>
              <a:rPr lang="en-US" altLang="zh-TW" sz="752">
                <a:latin typeface="HG丸ｺﾞｼｯｸM-PRO" panose="020F0600000000000000" pitchFamily="50" charset="-128"/>
                <a:ea typeface="HG丸ｺﾞｼｯｸM-PRO" panose="020F0600000000000000" pitchFamily="50" charset="-128"/>
              </a:rPr>
              <a:t>…85mmHg</a:t>
            </a:r>
            <a:r>
              <a:rPr lang="zh-TW" altLang="en-US" sz="752">
                <a:latin typeface="HG丸ｺﾞｼｯｸM-PRO" panose="020F0600000000000000" pitchFamily="50" charset="-128"/>
                <a:ea typeface="HG丸ｺﾞｼｯｸM-PRO" panose="020F0600000000000000" pitchFamily="50" charset="-128"/>
              </a:rPr>
              <a:t>以上</a:t>
            </a:r>
            <a:r>
              <a:rPr lang="ja-JP" altLang="en-US" sz="752" err="1">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空腹時中性脂肪</a:t>
            </a:r>
            <a:r>
              <a:rPr lang="en-US" altLang="zh-TW" sz="752">
                <a:latin typeface="HG丸ｺﾞｼｯｸM-PRO" panose="020F0600000000000000" pitchFamily="50" charset="-128"/>
                <a:ea typeface="HG丸ｺﾞｼｯｸM-PRO" panose="020F0600000000000000" pitchFamily="50" charset="-128"/>
              </a:rPr>
              <a:t>…150mg/dl</a:t>
            </a:r>
            <a:r>
              <a:rPr lang="zh-TW" altLang="en-US" sz="752">
                <a:latin typeface="HG丸ｺﾞｼｯｸM-PRO" panose="020F0600000000000000" pitchFamily="50" charset="-128"/>
                <a:ea typeface="HG丸ｺﾞｼｯｸM-PRO" panose="020F0600000000000000" pitchFamily="50" charset="-128"/>
              </a:rPr>
              <a:t>以上</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HDL</a:t>
            </a:r>
            <a:r>
              <a:rPr lang="ja-JP" altLang="en-US" sz="752">
                <a:latin typeface="HG丸ｺﾞｼｯｸM-PRO" panose="020F0600000000000000" pitchFamily="50" charset="-128"/>
                <a:ea typeface="HG丸ｺﾞｼｯｸM-PRO" panose="020F0600000000000000" pitchFamily="50" charset="-128"/>
              </a:rPr>
              <a:t>コレステロール</a:t>
            </a:r>
            <a:r>
              <a:rPr lang="en-US" altLang="ja-JP" sz="752">
                <a:latin typeface="HG丸ｺﾞｼｯｸM-PRO" panose="020F0600000000000000" pitchFamily="50" charset="-128"/>
                <a:ea typeface="HG丸ｺﾞｼｯｸM-PRO" panose="020F0600000000000000" pitchFamily="50" charset="-128"/>
              </a:rPr>
              <a:t>…40mg/dl</a:t>
            </a:r>
            <a:r>
              <a:rPr lang="ja-JP" altLang="en-US" sz="752">
                <a:latin typeface="HG丸ｺﾞｼｯｸM-PRO" panose="020F0600000000000000" pitchFamily="50" charset="-128"/>
                <a:ea typeface="HG丸ｺﾞｼｯｸM-PRO" panose="020F0600000000000000" pitchFamily="50" charset="-128"/>
              </a:rPr>
              <a:t>未満、</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en-US" altLang="ja-JP" sz="752">
                <a:latin typeface="HG丸ｺﾞｼｯｸM-PRO" panose="020F0600000000000000" pitchFamily="50" charset="-128"/>
                <a:ea typeface="HG丸ｺﾞｼｯｸM-PRO" panose="020F0600000000000000" pitchFamily="50" charset="-128"/>
              </a:rPr>
              <a:t>LDL</a:t>
            </a:r>
            <a:r>
              <a:rPr lang="ja-JP" altLang="en-US" sz="752">
                <a:latin typeface="HG丸ｺﾞｼｯｸM-PRO" panose="020F0600000000000000" pitchFamily="50" charset="-128"/>
                <a:ea typeface="HG丸ｺﾞｼｯｸM-PRO" panose="020F0600000000000000" pitchFamily="50" charset="-128"/>
              </a:rPr>
              <a:t>コレステロール</a:t>
            </a:r>
            <a:r>
              <a:rPr lang="en-US" altLang="ja-JP" sz="752">
                <a:latin typeface="HG丸ｺﾞｼｯｸM-PRO" panose="020F0600000000000000" pitchFamily="50" charset="-128"/>
                <a:ea typeface="HG丸ｺﾞｼｯｸM-PRO" panose="020F0600000000000000" pitchFamily="50" charset="-128"/>
              </a:rPr>
              <a:t>…120mg/dl</a:t>
            </a:r>
            <a:r>
              <a:rPr lang="ja-JP" altLang="en-US" sz="752">
                <a:latin typeface="HG丸ｺﾞｼｯｸM-PRO" panose="020F0600000000000000" pitchFamily="50" charset="-128"/>
                <a:ea typeface="HG丸ｺﾞｼｯｸM-PRO" panose="020F0600000000000000" pitchFamily="50" charset="-128"/>
              </a:rPr>
              <a:t>以上、</a:t>
            </a:r>
            <a:r>
              <a:rPr lang="zh-TW" altLang="en-US" sz="752">
                <a:latin typeface="HG丸ｺﾞｼｯｸM-PRO" panose="020F0600000000000000" pitchFamily="50" charset="-128"/>
                <a:ea typeface="HG丸ｺﾞｼｯｸM-PRO" panose="020F0600000000000000" pitchFamily="50" charset="-128"/>
              </a:rPr>
              <a:t>空腹時血糖値</a:t>
            </a:r>
            <a:r>
              <a:rPr lang="en-US" altLang="zh-TW" sz="752">
                <a:latin typeface="HG丸ｺﾞｼｯｸM-PRO" panose="020F0600000000000000" pitchFamily="50" charset="-128"/>
                <a:ea typeface="HG丸ｺﾞｼｯｸM-PRO" panose="020F0600000000000000" pitchFamily="50" charset="-128"/>
              </a:rPr>
              <a:t>…100mg/dl</a:t>
            </a:r>
            <a:r>
              <a:rPr lang="zh-TW" altLang="en-US" sz="752">
                <a:latin typeface="HG丸ｺﾞｼｯｸM-PRO" panose="020F0600000000000000" pitchFamily="50" charset="-128"/>
                <a:ea typeface="HG丸ｺﾞｼｯｸM-PRO" panose="020F0600000000000000" pitchFamily="50" charset="-128"/>
              </a:rPr>
              <a:t>以上</a:t>
            </a:r>
            <a:r>
              <a:rPr lang="ja-JP" altLang="en-US" sz="752" err="1">
                <a:latin typeface="HG丸ｺﾞｼｯｸM-PRO" panose="020F0600000000000000" pitchFamily="50" charset="-128"/>
                <a:ea typeface="HG丸ｺﾞｼｯｸM-PRO" panose="020F0600000000000000" pitchFamily="50" charset="-128"/>
              </a:rPr>
              <a:t>、</a:t>
            </a:r>
            <a:r>
              <a:rPr lang="en-US" altLang="zh-TW" sz="752">
                <a:latin typeface="HG丸ｺﾞｼｯｸM-PRO" panose="020F0600000000000000" pitchFamily="50" charset="-128"/>
                <a:ea typeface="HG丸ｺﾞｼｯｸM-PRO" panose="020F0600000000000000" pitchFamily="50" charset="-128"/>
              </a:rPr>
              <a:t>HbA1c(NGSP)…5.6%</a:t>
            </a:r>
            <a:r>
              <a:rPr lang="zh-TW" altLang="en-US" sz="752">
                <a:latin typeface="HG丸ｺﾞｼｯｸM-PRO" panose="020F0600000000000000" pitchFamily="50" charset="-128"/>
                <a:ea typeface="HG丸ｺﾞｼｯｸM-PRO" panose="020F0600000000000000" pitchFamily="50" charset="-128"/>
              </a:rPr>
              <a:t>以上</a:t>
            </a:r>
            <a:endParaRPr lang="ja-JP" altLang="en-US" sz="752">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14</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2567" y="5374300"/>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医科健康診査有所見者割合</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1" name="注釈文章 18">
            <a:extLst>
              <a:ext uri="{FF2B5EF4-FFF2-40B4-BE49-F238E27FC236}">
                <a16:creationId xmlns:a16="http://schemas.microsoft.com/office/drawing/2014/main" id="{1824DD9C-23AF-42A7-B982-436C2B2EB0C1}"/>
              </a:ext>
            </a:extLst>
          </p:cNvPr>
          <p:cNvSpPr txBox="1">
            <a:spLocks/>
          </p:cNvSpPr>
          <p:nvPr/>
        </p:nvSpPr>
        <p:spPr>
          <a:xfrm>
            <a:off x="198123" y="8530462"/>
            <a:ext cx="5439852" cy="323807"/>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健康診査データは令和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資格確認条件</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31</a:t>
            </a:r>
            <a:r>
              <a:rPr lang="ja-JP" altLang="en-US" sz="752">
                <a:latin typeface="HG丸ｺﾞｼｯｸM-PRO" panose="020F0600000000000000" pitchFamily="50" charset="-128"/>
                <a:ea typeface="HG丸ｺﾞｼｯｸM-PRO" panose="020F0600000000000000" pitchFamily="50" charset="-128"/>
              </a:rPr>
              <a:t>日時点。ただし、除外対象者は含まれない。</a:t>
            </a:r>
          </a:p>
        </p:txBody>
      </p:sp>
      <p:sp>
        <p:nvSpPr>
          <p:cNvPr id="10" name="コンテンツ プレースホルダー 2">
            <a:extLst>
              <a:ext uri="{FF2B5EF4-FFF2-40B4-BE49-F238E27FC236}">
                <a16:creationId xmlns:a16="http://schemas.microsoft.com/office/drawing/2014/main" id="{CF2E22E1-ABE3-434A-9373-FB43C6F4CCD0}"/>
              </a:ext>
            </a:extLst>
          </p:cNvPr>
          <p:cNvSpPr txBox="1">
            <a:spLocks/>
          </p:cNvSpPr>
          <p:nvPr/>
        </p:nvSpPr>
        <p:spPr>
          <a:xfrm>
            <a:off x="102324" y="530738"/>
            <a:ext cx="5985412" cy="709140"/>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年度における、医科健康診査受診者の有所見者割合を示しています。有所見者割合が高い項目は</a:t>
            </a:r>
            <a:r>
              <a:rPr lang="en-US" altLang="ja-JP" sz="1130">
                <a:solidFill>
                  <a:schemeClr val="tx1"/>
                </a:solidFill>
                <a:latin typeface="HG丸ｺﾞｼｯｸM-PRO" panose="020F0600000000000000" pitchFamily="50" charset="-128"/>
                <a:ea typeface="HG丸ｺﾞｼｯｸM-PRO" panose="020F0600000000000000" pitchFamily="50" charset="-128"/>
              </a:rPr>
              <a:t>HbA1c</a:t>
            </a:r>
            <a:r>
              <a:rPr lang="ja-JP" altLang="en-US" sz="1130" err="1">
                <a:solidFill>
                  <a:schemeClr val="tx1"/>
                </a:solidFill>
                <a:latin typeface="HG丸ｺﾞｼｯｸM-PRO" panose="020F0600000000000000" pitchFamily="50" charset="-128"/>
                <a:ea typeface="HG丸ｺﾞｼｯｸM-PRO" panose="020F0600000000000000" pitchFamily="50" charset="-128"/>
              </a:rPr>
              <a:t>、</a:t>
            </a:r>
            <a:r>
              <a:rPr lang="ja-JP" altLang="en-US" sz="1130">
                <a:solidFill>
                  <a:schemeClr val="tx1"/>
                </a:solidFill>
                <a:latin typeface="HG丸ｺﾞｼｯｸM-PRO" panose="020F0600000000000000" pitchFamily="50" charset="-128"/>
                <a:ea typeface="HG丸ｺﾞｼｯｸM-PRO" panose="020F0600000000000000" pitchFamily="50" charset="-128"/>
              </a:rPr>
              <a:t>収縮期血圧、</a:t>
            </a:r>
            <a:r>
              <a:rPr lang="en-US" altLang="ja-JP" sz="1130">
                <a:solidFill>
                  <a:schemeClr val="tx1"/>
                </a:solidFill>
                <a:latin typeface="HG丸ｺﾞｼｯｸM-PRO" panose="020F0600000000000000" pitchFamily="50" charset="-128"/>
                <a:ea typeface="HG丸ｺﾞｼｯｸM-PRO" panose="020F0600000000000000" pitchFamily="50" charset="-128"/>
              </a:rPr>
              <a:t>LDL</a:t>
            </a:r>
            <a:r>
              <a:rPr lang="ja-JP" altLang="en-US" sz="1130">
                <a:solidFill>
                  <a:schemeClr val="tx1"/>
                </a:solidFill>
                <a:latin typeface="HG丸ｺﾞｼｯｸM-PRO" panose="020F0600000000000000" pitchFamily="50" charset="-128"/>
                <a:ea typeface="HG丸ｺﾞｼｯｸM-PRO" panose="020F0600000000000000" pitchFamily="50" charset="-128"/>
              </a:rPr>
              <a:t>コレステロールであり、低い項目は</a:t>
            </a:r>
            <a:r>
              <a:rPr lang="en-US" altLang="ja-JP" sz="1130">
                <a:solidFill>
                  <a:schemeClr val="tx1"/>
                </a:solidFill>
                <a:latin typeface="HG丸ｺﾞｼｯｸM-PRO" panose="020F0600000000000000" pitchFamily="50" charset="-128"/>
                <a:ea typeface="HG丸ｺﾞｼｯｸM-PRO" panose="020F0600000000000000" pitchFamily="50" charset="-128"/>
              </a:rPr>
              <a:t>HDL</a:t>
            </a:r>
            <a:r>
              <a:rPr lang="ja-JP" altLang="en-US" sz="1130">
                <a:solidFill>
                  <a:schemeClr val="tx1"/>
                </a:solidFill>
                <a:latin typeface="HG丸ｺﾞｼｯｸM-PRO" panose="020F0600000000000000" pitchFamily="50" charset="-128"/>
                <a:ea typeface="HG丸ｺﾞｼｯｸM-PRO" panose="020F0600000000000000" pitchFamily="50" charset="-128"/>
              </a:rPr>
              <a:t>コレステロール、空腹時中性脂肪、拡張期血圧となっています。</a:t>
            </a:r>
          </a:p>
        </p:txBody>
      </p:sp>
      <p:pic>
        <p:nvPicPr>
          <p:cNvPr id="4" name="図 3">
            <a:extLst>
              <a:ext uri="{FF2B5EF4-FFF2-40B4-BE49-F238E27FC236}">
                <a16:creationId xmlns:a16="http://schemas.microsoft.com/office/drawing/2014/main" id="{6039E298-0AA2-4150-8269-32ACFF0BBA51}"/>
              </a:ext>
            </a:extLst>
          </p:cNvPr>
          <p:cNvPicPr>
            <a:picLocks/>
          </p:cNvPicPr>
          <p:nvPr/>
        </p:nvPicPr>
        <p:blipFill>
          <a:blip r:embed="rId2"/>
          <a:stretch>
            <a:fillRect/>
          </a:stretch>
        </p:blipFill>
        <p:spPr>
          <a:xfrm>
            <a:off x="208756" y="1549993"/>
            <a:ext cx="3996758" cy="2865600"/>
          </a:xfrm>
          <a:prstGeom prst="rect">
            <a:avLst/>
          </a:prstGeom>
        </p:spPr>
      </p:pic>
      <p:pic>
        <p:nvPicPr>
          <p:cNvPr id="5" name="図 4">
            <a:extLst>
              <a:ext uri="{FF2B5EF4-FFF2-40B4-BE49-F238E27FC236}">
                <a16:creationId xmlns:a16="http://schemas.microsoft.com/office/drawing/2014/main" id="{49AB1F8F-27F1-4BD1-AC5E-A12DD85400B7}"/>
              </a:ext>
            </a:extLst>
          </p:cNvPr>
          <p:cNvPicPr>
            <a:picLocks/>
          </p:cNvPicPr>
          <p:nvPr/>
        </p:nvPicPr>
        <p:blipFill>
          <a:blip r:embed="rId3"/>
          <a:stretch>
            <a:fillRect/>
          </a:stretch>
        </p:blipFill>
        <p:spPr>
          <a:xfrm>
            <a:off x="198123" y="5650462"/>
            <a:ext cx="4320000" cy="2880000"/>
          </a:xfrm>
          <a:prstGeom prst="rect">
            <a:avLst/>
          </a:prstGeom>
        </p:spPr>
      </p:pic>
    </p:spTree>
    <p:extLst>
      <p:ext uri="{BB962C8B-B14F-4D97-AF65-F5344CB8AC3E}">
        <p14:creationId xmlns:p14="http://schemas.microsoft.com/office/powerpoint/2010/main" val="1859784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340920"/>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重複受診者</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3" name="注釈文章 18">
            <a:extLst>
              <a:ext uri="{FF2B5EF4-FFF2-40B4-BE49-F238E27FC236}">
                <a16:creationId xmlns:a16="http://schemas.microsoft.com/office/drawing/2014/main" id="{8FE2E7DB-9F53-4917-85C7-2F48C015CB4F}"/>
              </a:ext>
            </a:extLst>
          </p:cNvPr>
          <p:cNvSpPr txBox="1">
            <a:spLocks/>
          </p:cNvSpPr>
          <p:nvPr/>
        </p:nvSpPr>
        <p:spPr>
          <a:xfrm>
            <a:off x="198121" y="6208440"/>
            <a:ext cx="6095668"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重複受診者</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カ月間で同系の疾病を理由に、</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医療機関以上受診している患者を対象とする。</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                  </a:t>
            </a:r>
            <a:r>
              <a:rPr lang="ja-JP" altLang="en-US" sz="752">
                <a:latin typeface="HG丸ｺﾞｼｯｸM-PRO" panose="020F0600000000000000" pitchFamily="50" charset="-128"/>
                <a:ea typeface="HG丸ｺﾞｼｯｸM-PRO" panose="020F0600000000000000" pitchFamily="50" charset="-128"/>
              </a:rPr>
              <a:t>透析中、治療行為を行っていないレセプトは対象外とする。</a:t>
            </a:r>
            <a:endParaRPr lang="en-US" altLang="ja-JP" sz="752">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15</a:t>
            </a:r>
          </a:p>
        </p:txBody>
      </p:sp>
      <p:sp>
        <p:nvSpPr>
          <p:cNvPr id="15" name="テキスト ボックス 14">
            <a:extLst>
              <a:ext uri="{FF2B5EF4-FFF2-40B4-BE49-F238E27FC236}">
                <a16:creationId xmlns:a16="http://schemas.microsoft.com/office/drawing/2014/main" id="{2B8BE45E-1F9D-4392-B5B3-37E418D601EF}"/>
              </a:ext>
            </a:extLst>
          </p:cNvPr>
          <p:cNvSpPr txBox="1">
            <a:spLocks/>
          </p:cNvSpPr>
          <p:nvPr/>
        </p:nvSpPr>
        <p:spPr>
          <a:xfrm>
            <a:off x="102324" y="3711789"/>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重複受診の要因疾病</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9" name="注釈文章 18">
            <a:extLst>
              <a:ext uri="{FF2B5EF4-FFF2-40B4-BE49-F238E27FC236}">
                <a16:creationId xmlns:a16="http://schemas.microsoft.com/office/drawing/2014/main" id="{6825F99B-3B57-417F-BD05-0028E451AC8F}"/>
              </a:ext>
            </a:extLst>
          </p:cNvPr>
          <p:cNvSpPr txBox="1">
            <a:spLocks/>
          </p:cNvSpPr>
          <p:nvPr/>
        </p:nvSpPr>
        <p:spPr>
          <a:xfrm>
            <a:off x="198120" y="3058193"/>
            <a:ext cx="6095669"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重複受診者数</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カ月間で同系の疾病を理由に、</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医療機関以上受診している患者を対象とする。</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透析中、治療行為を行っていないレセプトは対象外とする。</a:t>
            </a:r>
          </a:p>
        </p:txBody>
      </p:sp>
      <p:sp>
        <p:nvSpPr>
          <p:cNvPr id="10" name="コンテンツ プレースホルダー 2">
            <a:extLst>
              <a:ext uri="{FF2B5EF4-FFF2-40B4-BE49-F238E27FC236}">
                <a16:creationId xmlns:a16="http://schemas.microsoft.com/office/drawing/2014/main" id="{37F4E0BD-9E7C-41FE-81FD-CF6A1679C6DD}"/>
              </a:ext>
            </a:extLst>
          </p:cNvPr>
          <p:cNvSpPr txBox="1">
            <a:spLocks/>
          </p:cNvSpPr>
          <p:nvPr/>
        </p:nvSpPr>
        <p:spPr>
          <a:xfrm>
            <a:off x="102324" y="530738"/>
            <a:ext cx="6095668" cy="305375"/>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2</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受診行動適正化に係る分析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3" name="コンテンツ プレースホルダー 2">
            <a:extLst>
              <a:ext uri="{FF2B5EF4-FFF2-40B4-BE49-F238E27FC236}">
                <a16:creationId xmlns:a16="http://schemas.microsoft.com/office/drawing/2014/main" id="{5818721F-A398-4500-AB8F-FF7ED612E082}"/>
              </a:ext>
            </a:extLst>
          </p:cNvPr>
          <p:cNvSpPr txBox="1">
            <a:spLocks/>
          </p:cNvSpPr>
          <p:nvPr/>
        </p:nvSpPr>
        <p:spPr>
          <a:xfrm>
            <a:off x="102323" y="844714"/>
            <a:ext cx="6191465" cy="491773"/>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年度における、重複受診の状況を示しています。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カ月平均の重複受診者は、約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4,100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人です。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12</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カ月間の延べ人数は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48,770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人、実人数は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34,541</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人となっています。</a:t>
            </a:r>
          </a:p>
        </p:txBody>
      </p:sp>
      <p:pic>
        <p:nvPicPr>
          <p:cNvPr id="4" name="図 3">
            <a:extLst>
              <a:ext uri="{FF2B5EF4-FFF2-40B4-BE49-F238E27FC236}">
                <a16:creationId xmlns:a16="http://schemas.microsoft.com/office/drawing/2014/main" id="{7FB30650-8367-4B60-83B4-F45D5A1FAC34}"/>
              </a:ext>
            </a:extLst>
          </p:cNvPr>
          <p:cNvPicPr>
            <a:picLocks noChangeAspect="1"/>
          </p:cNvPicPr>
          <p:nvPr/>
        </p:nvPicPr>
        <p:blipFill>
          <a:blip r:embed="rId2"/>
          <a:stretch>
            <a:fillRect/>
          </a:stretch>
        </p:blipFill>
        <p:spPr>
          <a:xfrm>
            <a:off x="198123" y="1616988"/>
            <a:ext cx="5981178" cy="1432800"/>
          </a:xfrm>
          <a:prstGeom prst="rect">
            <a:avLst/>
          </a:prstGeom>
        </p:spPr>
      </p:pic>
      <p:pic>
        <p:nvPicPr>
          <p:cNvPr id="5" name="図 4">
            <a:extLst>
              <a:ext uri="{FF2B5EF4-FFF2-40B4-BE49-F238E27FC236}">
                <a16:creationId xmlns:a16="http://schemas.microsoft.com/office/drawing/2014/main" id="{A0994906-0988-4382-B097-72ECC0DED47D}"/>
              </a:ext>
            </a:extLst>
          </p:cNvPr>
          <p:cNvPicPr>
            <a:picLocks noChangeAspect="1"/>
          </p:cNvPicPr>
          <p:nvPr/>
        </p:nvPicPr>
        <p:blipFill>
          <a:blip r:embed="rId3"/>
          <a:stretch>
            <a:fillRect/>
          </a:stretch>
        </p:blipFill>
        <p:spPr>
          <a:xfrm>
            <a:off x="198123" y="3986660"/>
            <a:ext cx="5981274" cy="2217600"/>
          </a:xfrm>
          <a:prstGeom prst="rect">
            <a:avLst/>
          </a:prstGeom>
        </p:spPr>
      </p:pic>
    </p:spTree>
    <p:extLst>
      <p:ext uri="{BB962C8B-B14F-4D97-AF65-F5344CB8AC3E}">
        <p14:creationId xmlns:p14="http://schemas.microsoft.com/office/powerpoint/2010/main" val="3534107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024745"/>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頻回受診者</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3" name="注釈文章 18">
            <a:extLst>
              <a:ext uri="{FF2B5EF4-FFF2-40B4-BE49-F238E27FC236}">
                <a16:creationId xmlns:a16="http://schemas.microsoft.com/office/drawing/2014/main" id="{8FE2E7DB-9F53-4917-85C7-2F48C015CB4F}"/>
              </a:ext>
            </a:extLst>
          </p:cNvPr>
          <p:cNvSpPr txBox="1">
            <a:spLocks/>
          </p:cNvSpPr>
          <p:nvPr/>
        </p:nvSpPr>
        <p:spPr>
          <a:xfrm>
            <a:off x="198120" y="5765038"/>
            <a:ext cx="6041487" cy="439544"/>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頻回受診者</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カ月間で同一医療機関に</a:t>
            </a:r>
            <a:r>
              <a:rPr lang="en-US" altLang="ja-JP" sz="752">
                <a:latin typeface="HG丸ｺﾞｼｯｸM-PRO" panose="020F0600000000000000" pitchFamily="50" charset="-128"/>
                <a:ea typeface="HG丸ｺﾞｼｯｸM-PRO" panose="020F0600000000000000" pitchFamily="50" charset="-128"/>
              </a:rPr>
              <a:t>15</a:t>
            </a:r>
            <a:r>
              <a:rPr lang="ja-JP" altLang="en-US" sz="752">
                <a:latin typeface="HG丸ｺﾞｼｯｸM-PRO" panose="020F0600000000000000" pitchFamily="50" charset="-128"/>
                <a:ea typeface="HG丸ｺﾞｼｯｸM-PRO" panose="020F0600000000000000" pitchFamily="50" charset="-128"/>
              </a:rPr>
              <a:t>回以上受診している患者を対象とする。透析患者は対象外とする。</a:t>
            </a: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16</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テキスト ボックス 14">
            <a:extLst>
              <a:ext uri="{FF2B5EF4-FFF2-40B4-BE49-F238E27FC236}">
                <a16:creationId xmlns:a16="http://schemas.microsoft.com/office/drawing/2014/main" id="{2B8BE45E-1F9D-4392-B5B3-37E418D601EF}"/>
              </a:ext>
            </a:extLst>
          </p:cNvPr>
          <p:cNvSpPr txBox="1">
            <a:spLocks/>
          </p:cNvSpPr>
          <p:nvPr/>
        </p:nvSpPr>
        <p:spPr>
          <a:xfrm>
            <a:off x="102324" y="3272502"/>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頻回受診の要因疾病</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9" name="注釈文章 18">
            <a:extLst>
              <a:ext uri="{FF2B5EF4-FFF2-40B4-BE49-F238E27FC236}">
                <a16:creationId xmlns:a16="http://schemas.microsoft.com/office/drawing/2014/main" id="{771919F4-2D35-4DE3-9B45-A1814FB7B9BD}"/>
              </a:ext>
            </a:extLst>
          </p:cNvPr>
          <p:cNvSpPr txBox="1">
            <a:spLocks/>
          </p:cNvSpPr>
          <p:nvPr/>
        </p:nvSpPr>
        <p:spPr>
          <a:xfrm>
            <a:off x="198120" y="2727154"/>
            <a:ext cx="6041487" cy="439544"/>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頻回受診者数</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カ月間で同一医療機関に</a:t>
            </a:r>
            <a:r>
              <a:rPr lang="en-US" altLang="ja-JP" sz="752">
                <a:latin typeface="HG丸ｺﾞｼｯｸM-PRO" panose="020F0600000000000000" pitchFamily="50" charset="-128"/>
                <a:ea typeface="HG丸ｺﾞｼｯｸM-PRO" panose="020F0600000000000000" pitchFamily="50" charset="-128"/>
              </a:rPr>
              <a:t>15</a:t>
            </a:r>
            <a:r>
              <a:rPr lang="ja-JP" altLang="en-US" sz="752">
                <a:latin typeface="HG丸ｺﾞｼｯｸM-PRO" panose="020F0600000000000000" pitchFamily="50" charset="-128"/>
                <a:ea typeface="HG丸ｺﾞｼｯｸM-PRO" panose="020F0600000000000000" pitchFamily="50" charset="-128"/>
              </a:rPr>
              <a:t>回以上受診している患者を対象とする。透析患者は対象外とする。</a:t>
            </a:r>
          </a:p>
        </p:txBody>
      </p:sp>
      <p:sp>
        <p:nvSpPr>
          <p:cNvPr id="11" name="コンテンツ プレースホルダー 2">
            <a:extLst>
              <a:ext uri="{FF2B5EF4-FFF2-40B4-BE49-F238E27FC236}">
                <a16:creationId xmlns:a16="http://schemas.microsoft.com/office/drawing/2014/main" id="{E4758AA9-F5A7-41F2-8168-15CA7C5F4537}"/>
              </a:ext>
            </a:extLst>
          </p:cNvPr>
          <p:cNvSpPr txBox="1">
            <a:spLocks/>
          </p:cNvSpPr>
          <p:nvPr/>
        </p:nvSpPr>
        <p:spPr>
          <a:xfrm>
            <a:off x="102324" y="530738"/>
            <a:ext cx="6198464" cy="491773"/>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年度における、頻回受診の状況を示しています。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カ月平均の頻回受診者は、約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6,900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人です。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12</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カ月間の延べ人数は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83,088</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人、実人数は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23,003</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人となっています。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9171336D-A62D-4CE5-8346-01380ADA6178}"/>
              </a:ext>
            </a:extLst>
          </p:cNvPr>
          <p:cNvPicPr>
            <a:picLocks noChangeAspect="1"/>
          </p:cNvPicPr>
          <p:nvPr/>
        </p:nvPicPr>
        <p:blipFill>
          <a:blip r:embed="rId2"/>
          <a:stretch>
            <a:fillRect/>
          </a:stretch>
        </p:blipFill>
        <p:spPr>
          <a:xfrm>
            <a:off x="198123" y="1294354"/>
            <a:ext cx="5981178" cy="1432800"/>
          </a:xfrm>
          <a:prstGeom prst="rect">
            <a:avLst/>
          </a:prstGeom>
        </p:spPr>
      </p:pic>
      <p:pic>
        <p:nvPicPr>
          <p:cNvPr id="4" name="図 3">
            <a:extLst>
              <a:ext uri="{FF2B5EF4-FFF2-40B4-BE49-F238E27FC236}">
                <a16:creationId xmlns:a16="http://schemas.microsoft.com/office/drawing/2014/main" id="{829298DA-6451-45C5-BAA2-094AB0ECCD15}"/>
              </a:ext>
            </a:extLst>
          </p:cNvPr>
          <p:cNvPicPr>
            <a:picLocks noChangeAspect="1"/>
          </p:cNvPicPr>
          <p:nvPr/>
        </p:nvPicPr>
        <p:blipFill>
          <a:blip r:embed="rId3"/>
          <a:stretch>
            <a:fillRect/>
          </a:stretch>
        </p:blipFill>
        <p:spPr>
          <a:xfrm>
            <a:off x="198123" y="3547438"/>
            <a:ext cx="5981274" cy="2217600"/>
          </a:xfrm>
          <a:prstGeom prst="rect">
            <a:avLst/>
          </a:prstGeom>
        </p:spPr>
      </p:pic>
    </p:spTree>
    <p:extLst>
      <p:ext uri="{BB962C8B-B14F-4D97-AF65-F5344CB8AC3E}">
        <p14:creationId xmlns:p14="http://schemas.microsoft.com/office/powerpoint/2010/main" val="3194296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2376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578" y="1024918"/>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重複服薬者</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3" name="注釈文章 18">
            <a:extLst>
              <a:ext uri="{FF2B5EF4-FFF2-40B4-BE49-F238E27FC236}">
                <a16:creationId xmlns:a16="http://schemas.microsoft.com/office/drawing/2014/main" id="{8FE2E7DB-9F53-4917-85C7-2F48C015CB4F}"/>
              </a:ext>
            </a:extLst>
          </p:cNvPr>
          <p:cNvSpPr txBox="1">
            <a:spLocks/>
          </p:cNvSpPr>
          <p:nvPr/>
        </p:nvSpPr>
        <p:spPr>
          <a:xfrm>
            <a:off x="198120" y="5782473"/>
            <a:ext cx="6041487"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重複服薬者</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カ月間で同系の医薬品が複数の医療機関で処方され、同系医薬品の日数合計が</a:t>
            </a:r>
            <a:r>
              <a:rPr lang="en-US" altLang="ja-JP" sz="752">
                <a:latin typeface="HG丸ｺﾞｼｯｸM-PRO" panose="020F0600000000000000" pitchFamily="50" charset="-128"/>
                <a:ea typeface="HG丸ｺﾞｼｯｸM-PRO" panose="020F0600000000000000" pitchFamily="50" charset="-128"/>
              </a:rPr>
              <a:t>60</a:t>
            </a:r>
            <a:r>
              <a:rPr lang="ja-JP" altLang="en-US" sz="752">
                <a:latin typeface="HG丸ｺﾞｼｯｸM-PRO" panose="020F0600000000000000" pitchFamily="50" charset="-128"/>
                <a:ea typeface="HG丸ｺﾞｼｯｸM-PRO" panose="020F0600000000000000" pitchFamily="50" charset="-128"/>
              </a:rPr>
              <a:t>日を超える患者を対象とする。</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薬品名</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重複服薬と判定された同系の医薬品の中で、最も多く処方された薬品名。</a:t>
            </a: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17</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テキスト ボックス 14">
            <a:extLst>
              <a:ext uri="{FF2B5EF4-FFF2-40B4-BE49-F238E27FC236}">
                <a16:creationId xmlns:a16="http://schemas.microsoft.com/office/drawing/2014/main" id="{2B8BE45E-1F9D-4392-B5B3-37E418D601EF}"/>
              </a:ext>
            </a:extLst>
          </p:cNvPr>
          <p:cNvSpPr txBox="1">
            <a:spLocks/>
          </p:cNvSpPr>
          <p:nvPr/>
        </p:nvSpPr>
        <p:spPr>
          <a:xfrm>
            <a:off x="102580" y="3285841"/>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重複服薬の薬品名</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9" name="注釈文章 18">
            <a:extLst>
              <a:ext uri="{FF2B5EF4-FFF2-40B4-BE49-F238E27FC236}">
                <a16:creationId xmlns:a16="http://schemas.microsoft.com/office/drawing/2014/main" id="{771919F4-2D35-4DE3-9B45-A1814FB7B9BD}"/>
              </a:ext>
            </a:extLst>
          </p:cNvPr>
          <p:cNvSpPr txBox="1">
            <a:spLocks/>
          </p:cNvSpPr>
          <p:nvPr/>
        </p:nvSpPr>
        <p:spPr>
          <a:xfrm>
            <a:off x="198120" y="2732276"/>
            <a:ext cx="6041487" cy="439544"/>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重複服薬者数</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カ月間で同系の医薬品が複数の医療機関で処方され、同系医薬品の日数合計が</a:t>
            </a:r>
            <a:r>
              <a:rPr lang="en-US" altLang="ja-JP" sz="752">
                <a:latin typeface="HG丸ｺﾞｼｯｸM-PRO" panose="020F0600000000000000" pitchFamily="50" charset="-128"/>
                <a:ea typeface="HG丸ｺﾞｼｯｸM-PRO" panose="020F0600000000000000" pitchFamily="50" charset="-128"/>
              </a:rPr>
              <a:t>60</a:t>
            </a:r>
            <a:r>
              <a:rPr lang="ja-JP" altLang="en-US" sz="752">
                <a:latin typeface="HG丸ｺﾞｼｯｸM-PRO" panose="020F0600000000000000" pitchFamily="50" charset="-128"/>
                <a:ea typeface="HG丸ｺﾞｼｯｸM-PRO" panose="020F0600000000000000" pitchFamily="50" charset="-128"/>
              </a:rPr>
              <a:t>日を超える患者を対象とする。</a:t>
            </a:r>
          </a:p>
        </p:txBody>
      </p:sp>
      <p:sp>
        <p:nvSpPr>
          <p:cNvPr id="11" name="コンテンツ プレースホルダー 2">
            <a:extLst>
              <a:ext uri="{FF2B5EF4-FFF2-40B4-BE49-F238E27FC236}">
                <a16:creationId xmlns:a16="http://schemas.microsoft.com/office/drawing/2014/main" id="{90057BCB-A9EB-4D68-9800-877E88583BE6}"/>
              </a:ext>
            </a:extLst>
          </p:cNvPr>
          <p:cNvSpPr txBox="1">
            <a:spLocks/>
          </p:cNvSpPr>
          <p:nvPr/>
        </p:nvSpPr>
        <p:spPr>
          <a:xfrm>
            <a:off x="102323" y="530738"/>
            <a:ext cx="6198465" cy="491773"/>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年度における、重複服薬の状況を示しています。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カ月平均の重複服薬者は、約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14,000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人です。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12</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カ月間の延べ人数は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168,480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人、実人数は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85,944</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人となっています。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2A4BEC5C-E795-4A7C-9C8A-5B5135BBB520}"/>
              </a:ext>
            </a:extLst>
          </p:cNvPr>
          <p:cNvPicPr>
            <a:picLocks/>
          </p:cNvPicPr>
          <p:nvPr/>
        </p:nvPicPr>
        <p:blipFill>
          <a:blip r:embed="rId2"/>
          <a:stretch>
            <a:fillRect/>
          </a:stretch>
        </p:blipFill>
        <p:spPr>
          <a:xfrm>
            <a:off x="198123" y="1299854"/>
            <a:ext cx="5981178" cy="1432800"/>
          </a:xfrm>
          <a:prstGeom prst="rect">
            <a:avLst/>
          </a:prstGeom>
        </p:spPr>
      </p:pic>
      <p:pic>
        <p:nvPicPr>
          <p:cNvPr id="5" name="図 4">
            <a:extLst>
              <a:ext uri="{FF2B5EF4-FFF2-40B4-BE49-F238E27FC236}">
                <a16:creationId xmlns:a16="http://schemas.microsoft.com/office/drawing/2014/main" id="{50D5DC8B-3E89-4A90-BF1C-56B424771811}"/>
              </a:ext>
            </a:extLst>
          </p:cNvPr>
          <p:cNvPicPr>
            <a:picLocks/>
          </p:cNvPicPr>
          <p:nvPr/>
        </p:nvPicPr>
        <p:blipFill>
          <a:blip r:embed="rId3"/>
          <a:stretch>
            <a:fillRect/>
          </a:stretch>
        </p:blipFill>
        <p:spPr>
          <a:xfrm>
            <a:off x="198123" y="3564159"/>
            <a:ext cx="5981274" cy="2217600"/>
          </a:xfrm>
          <a:prstGeom prst="rect">
            <a:avLst/>
          </a:prstGeom>
        </p:spPr>
      </p:pic>
    </p:spTree>
    <p:extLst>
      <p:ext uri="{BB962C8B-B14F-4D97-AF65-F5344CB8AC3E}">
        <p14:creationId xmlns:p14="http://schemas.microsoft.com/office/powerpoint/2010/main" val="18791960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5FC760DF-FE29-4769-9BAE-1458763380AB}"/>
              </a:ext>
            </a:extLst>
          </p:cNvPr>
          <p:cNvSpPr txBox="1">
            <a:spLocks/>
          </p:cNvSpPr>
          <p:nvPr/>
        </p:nvSpPr>
        <p:spPr>
          <a:xfrm>
            <a:off x="102324" y="843312"/>
            <a:ext cx="5994000" cy="709140"/>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年度における、ジェネリック医薬品普及率</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医科調剤レセプト、金額ベース･数量ベース</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を年齢階層別に示しています。ジェネリック医薬品普及率は金額ベース、数量ベースともに、年齢階層が高くなるにつれて高くなる傾向にあります。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1804" y="1559651"/>
            <a:ext cx="5490669"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ジェネリック医薬品年齢階層別普及率</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医科調剤レセプト、金額ベース</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18</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0" name="注釈文章 18">
            <a:extLst>
              <a:ext uri="{FF2B5EF4-FFF2-40B4-BE49-F238E27FC236}">
                <a16:creationId xmlns:a16="http://schemas.microsoft.com/office/drawing/2014/main" id="{514E7EFF-88AB-4843-9DA5-D62A2DC12B1C}"/>
              </a:ext>
            </a:extLst>
          </p:cNvPr>
          <p:cNvSpPr txBox="1">
            <a:spLocks/>
          </p:cNvSpPr>
          <p:nvPr/>
        </p:nvSpPr>
        <p:spPr>
          <a:xfrm>
            <a:off x="198120" y="4354587"/>
            <a:ext cx="6138000" cy="669414"/>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データ化範囲</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分析対象</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入院</a:t>
            </a:r>
            <a:r>
              <a:rPr lang="en-US" altLang="ja-JP" sz="750">
                <a:latin typeface="HG丸ｺﾞｼｯｸM-PRO" panose="020F0600000000000000" pitchFamily="50" charset="-128"/>
                <a:ea typeface="HG丸ｺﾞｼｯｸM-PRO" panose="020F0600000000000000" pitchFamily="50" charset="-128"/>
              </a:rPr>
              <a:t>(DPC</a:t>
            </a:r>
            <a:r>
              <a:rPr lang="ja-JP" altLang="en-US" sz="750">
                <a:latin typeface="HG丸ｺﾞｼｯｸM-PRO" panose="020F0600000000000000" pitchFamily="50" charset="-128"/>
                <a:ea typeface="HG丸ｺﾞｼｯｸM-PRO" panose="020F0600000000000000" pitchFamily="50" charset="-128"/>
              </a:rPr>
              <a:t>を含む</a:t>
            </a:r>
            <a:r>
              <a:rPr lang="en-US" altLang="ja-JP" sz="750">
                <a:latin typeface="HG丸ｺﾞｼｯｸM-PRO" panose="020F0600000000000000" pitchFamily="50" charset="-128"/>
                <a:ea typeface="HG丸ｺﾞｼｯｸM-PRO" panose="020F0600000000000000" pitchFamily="50" charset="-128"/>
              </a:rPr>
              <a:t>)</a:t>
            </a:r>
            <a:r>
              <a:rPr lang="ja-JP" altLang="en-US" sz="750" err="1">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0">
                <a:latin typeface="HG丸ｺﾞｼｯｸM-PRO" panose="020F0600000000000000" pitchFamily="50" charset="-128"/>
                <a:ea typeface="HG丸ｺﾞｼｯｸM-PRO" panose="020F0600000000000000" pitchFamily="50" charset="-128"/>
              </a:rPr>
              <a:t>6</a:t>
            </a:r>
            <a:r>
              <a:rPr lang="ja-JP" altLang="en-US" sz="750">
                <a:latin typeface="HG丸ｺﾞｼｯｸM-PRO" panose="020F0600000000000000" pitchFamily="50" charset="-128"/>
                <a:ea typeface="HG丸ｺﾞｼｯｸM-PRO" panose="020F0600000000000000" pitchFamily="50" charset="-128"/>
              </a:rPr>
              <a:t>年</a:t>
            </a:r>
            <a:r>
              <a:rPr lang="en-US" altLang="ja-JP" sz="750">
                <a:latin typeface="HG丸ｺﾞｼｯｸM-PRO" panose="020F0600000000000000" pitchFamily="50" charset="-128"/>
                <a:ea typeface="HG丸ｺﾞｼｯｸM-PRO" panose="020F0600000000000000" pitchFamily="50" charset="-128"/>
              </a:rPr>
              <a:t>4</a:t>
            </a:r>
            <a:r>
              <a:rPr lang="ja-JP" altLang="en-US" sz="750">
                <a:latin typeface="HG丸ｺﾞｼｯｸM-PRO" panose="020F0600000000000000" pitchFamily="50" charset="-128"/>
                <a:ea typeface="HG丸ｺﾞｼｯｸM-PRO" panose="020F0600000000000000" pitchFamily="50" charset="-128"/>
              </a:rPr>
              <a:t>月～令和</a:t>
            </a:r>
            <a:r>
              <a:rPr lang="en-US" altLang="ja-JP" sz="750">
                <a:latin typeface="HG丸ｺﾞｼｯｸM-PRO" panose="020F0600000000000000" pitchFamily="50" charset="-128"/>
                <a:ea typeface="HG丸ｺﾞｼｯｸM-PRO" panose="020F0600000000000000" pitchFamily="50" charset="-128"/>
              </a:rPr>
              <a:t>7</a:t>
            </a:r>
            <a:r>
              <a:rPr lang="ja-JP" altLang="en-US" sz="750">
                <a:latin typeface="HG丸ｺﾞｼｯｸM-PRO" panose="020F0600000000000000" pitchFamily="50" charset="-128"/>
                <a:ea typeface="HG丸ｺﾞｼｯｸM-PRO" panose="020F0600000000000000" pitchFamily="50" charset="-128"/>
              </a:rPr>
              <a:t>年</a:t>
            </a:r>
            <a:r>
              <a:rPr lang="en-US" altLang="ja-JP" sz="750">
                <a:latin typeface="HG丸ｺﾞｼｯｸM-PRO" panose="020F0600000000000000" pitchFamily="50" charset="-128"/>
                <a:ea typeface="HG丸ｺﾞｼｯｸM-PRO" panose="020F0600000000000000" pitchFamily="50" charset="-128"/>
              </a:rPr>
              <a:t>3</a:t>
            </a:r>
            <a:r>
              <a:rPr lang="ja-JP" altLang="en-US" sz="750">
                <a:latin typeface="HG丸ｺﾞｼｯｸM-PRO" panose="020F0600000000000000" pitchFamily="50" charset="-128"/>
                <a:ea typeface="HG丸ｺﾞｼｯｸM-PRO" panose="020F0600000000000000" pitchFamily="50" charset="-128"/>
              </a:rPr>
              <a:t>月診療分</a:t>
            </a:r>
            <a:r>
              <a:rPr lang="en-US" altLang="ja-JP" sz="750">
                <a:latin typeface="HG丸ｺﾞｼｯｸM-PRO" panose="020F0600000000000000" pitchFamily="50" charset="-128"/>
                <a:ea typeface="HG丸ｺﾞｼｯｸM-PRO" panose="020F0600000000000000" pitchFamily="50" charset="-128"/>
              </a:rPr>
              <a:t>(12</a:t>
            </a:r>
            <a:r>
              <a:rPr lang="ja-JP" altLang="en-US" sz="750">
                <a:latin typeface="HG丸ｺﾞｼｯｸM-PRO" panose="020F0600000000000000" pitchFamily="50" charset="-128"/>
                <a:ea typeface="HG丸ｺﾞｼｯｸM-PRO" panose="020F0600000000000000" pitchFamily="50" charset="-128"/>
              </a:rPr>
              <a:t>カ月分</a:t>
            </a:r>
            <a:r>
              <a:rPr lang="en-US" altLang="ja-JP" sz="750">
                <a:latin typeface="HG丸ｺﾞｼｯｸM-PRO" panose="020F0600000000000000" pitchFamily="50" charset="-128"/>
                <a:ea typeface="HG丸ｺﾞｼｯｸM-PRO" panose="020F0600000000000000" pitchFamily="50" charset="-128"/>
              </a:rPr>
              <a:t>)</a:t>
            </a:r>
            <a:r>
              <a:rPr lang="ja-JP" altLang="en-US" sz="750" err="1">
                <a:latin typeface="HG丸ｺﾞｼｯｸM-PRO" panose="020F0600000000000000" pitchFamily="50" charset="-128"/>
                <a:ea typeface="HG丸ｺﾞｼｯｸM-PRO" panose="020F0600000000000000" pitchFamily="50" charset="-128"/>
              </a:rPr>
              <a:t>。</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資格確認日</a:t>
            </a:r>
            <a:r>
              <a:rPr lang="en-US" altLang="ja-JP" sz="750">
                <a:latin typeface="HG丸ｺﾞｼｯｸM-PRO" panose="020F0600000000000000" pitchFamily="50" charset="-128"/>
                <a:ea typeface="HG丸ｺﾞｼｯｸM-PRO" panose="020F0600000000000000" pitchFamily="50" charset="-128"/>
              </a:rPr>
              <a:t>…1</a:t>
            </a:r>
            <a:r>
              <a:rPr lang="ja-JP" altLang="en-US" sz="750">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0">
              <a:latin typeface="HG丸ｺﾞｼｯｸM-PRO" panose="020F0600000000000000" pitchFamily="50" charset="-128"/>
              <a:ea typeface="HG丸ｺﾞｼｯｸM-PRO" panose="020F0600000000000000" pitchFamily="50" charset="-128"/>
            </a:endParaRPr>
          </a:p>
          <a:p>
            <a:r>
              <a:rPr lang="zh-TW" altLang="en-US" sz="750">
                <a:latin typeface="HG丸ｺﾞｼｯｸM-PRO" panose="020F0600000000000000" pitchFamily="50" charset="-128"/>
                <a:ea typeface="HG丸ｺﾞｼｯｸM-PRO" panose="020F0600000000000000" pitchFamily="50" charset="-128"/>
              </a:rPr>
              <a:t>年齢基準日</a:t>
            </a:r>
            <a:r>
              <a:rPr lang="en-US" altLang="zh-TW" sz="750">
                <a:latin typeface="HG丸ｺﾞｼｯｸM-PRO" panose="020F0600000000000000" pitchFamily="50" charset="-128"/>
                <a:ea typeface="HG丸ｺﾞｼｯｸM-PRO" panose="020F0600000000000000" pitchFamily="50" charset="-128"/>
              </a:rPr>
              <a:t>…</a:t>
            </a:r>
            <a:r>
              <a:rPr lang="zh-TW" altLang="en-US" sz="750">
                <a:latin typeface="HG丸ｺﾞｼｯｸM-PRO" panose="020F0600000000000000" pitchFamily="50" charset="-128"/>
                <a:ea typeface="HG丸ｺﾞｼｯｸM-PRO" panose="020F0600000000000000" pitchFamily="50" charset="-128"/>
              </a:rPr>
              <a:t>令和</a:t>
            </a:r>
            <a:r>
              <a:rPr lang="en-US" altLang="ja-JP" sz="750">
                <a:latin typeface="HG丸ｺﾞｼｯｸM-PRO" panose="020F0600000000000000" pitchFamily="50" charset="-128"/>
                <a:ea typeface="HG丸ｺﾞｼｯｸM-PRO" panose="020F0600000000000000" pitchFamily="50" charset="-128"/>
              </a:rPr>
              <a:t>7</a:t>
            </a:r>
            <a:r>
              <a:rPr lang="zh-TW" altLang="en-US" sz="750">
                <a:latin typeface="HG丸ｺﾞｼｯｸM-PRO" panose="020F0600000000000000" pitchFamily="50" charset="-128"/>
                <a:ea typeface="HG丸ｺﾞｼｯｸM-PRO" panose="020F0600000000000000" pitchFamily="50" charset="-128"/>
              </a:rPr>
              <a:t>年</a:t>
            </a:r>
            <a:r>
              <a:rPr lang="en-US" altLang="zh-TW" sz="750">
                <a:latin typeface="HG丸ｺﾞｼｯｸM-PRO" panose="020F0600000000000000" pitchFamily="50" charset="-128"/>
                <a:ea typeface="HG丸ｺﾞｼｯｸM-PRO" panose="020F0600000000000000" pitchFamily="50" charset="-128"/>
              </a:rPr>
              <a:t>3</a:t>
            </a:r>
            <a:r>
              <a:rPr lang="zh-TW" altLang="en-US" sz="750">
                <a:latin typeface="HG丸ｺﾞｼｯｸM-PRO" panose="020F0600000000000000" pitchFamily="50" charset="-128"/>
                <a:ea typeface="HG丸ｺﾞｼｯｸM-PRO" panose="020F0600000000000000" pitchFamily="50" charset="-128"/>
              </a:rPr>
              <a:t>月</a:t>
            </a:r>
            <a:r>
              <a:rPr lang="en-US" altLang="zh-TW" sz="750">
                <a:latin typeface="HG丸ｺﾞｼｯｸM-PRO" panose="020F0600000000000000" pitchFamily="50" charset="-128"/>
                <a:ea typeface="HG丸ｺﾞｼｯｸM-PRO" panose="020F0600000000000000" pitchFamily="50" charset="-128"/>
              </a:rPr>
              <a:t>31</a:t>
            </a:r>
            <a:r>
              <a:rPr lang="zh-TW" altLang="en-US" sz="750">
                <a:latin typeface="HG丸ｺﾞｼｯｸM-PRO" panose="020F0600000000000000" pitchFamily="50" charset="-128"/>
                <a:ea typeface="HG丸ｺﾞｼｯｸM-PRO" panose="020F0600000000000000" pitchFamily="50" charset="-128"/>
              </a:rPr>
              <a:t>日時点。</a:t>
            </a:r>
            <a:endParaRPr lang="en-US" altLang="zh-TW" sz="750">
              <a:latin typeface="HG丸ｺﾞｼｯｸM-PRO" panose="020F0600000000000000" pitchFamily="50" charset="-128"/>
              <a:ea typeface="HG丸ｺﾞｼｯｸM-PRO" panose="020F0600000000000000" pitchFamily="50" charset="-128"/>
            </a:endParaRPr>
          </a:p>
          <a:p>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ジェネリック医薬品普及率</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ジェネリック医薬品薬剤費</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ジェネリック医薬品薬剤費</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先発品薬剤費のうちジェネリック医薬品が</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存在する金額範囲</a:t>
            </a:r>
            <a:r>
              <a:rPr lang="en-US" altLang="ja-JP" sz="750">
                <a:latin typeface="HG丸ｺﾞｼｯｸM-PRO" panose="020F0600000000000000" pitchFamily="50" charset="-128"/>
                <a:ea typeface="HG丸ｺﾞｼｯｸM-PRO" panose="020F0600000000000000" pitchFamily="50" charset="-128"/>
              </a:rPr>
              <a:t>)</a:t>
            </a:r>
          </a:p>
        </p:txBody>
      </p:sp>
      <p:sp>
        <p:nvSpPr>
          <p:cNvPr id="11" name="テキスト ボックス 10">
            <a:extLst>
              <a:ext uri="{FF2B5EF4-FFF2-40B4-BE49-F238E27FC236}">
                <a16:creationId xmlns:a16="http://schemas.microsoft.com/office/drawing/2014/main" id="{0A1288B9-01ED-4F73-8985-8677C8C742C5}"/>
              </a:ext>
            </a:extLst>
          </p:cNvPr>
          <p:cNvSpPr txBox="1">
            <a:spLocks/>
          </p:cNvSpPr>
          <p:nvPr/>
        </p:nvSpPr>
        <p:spPr>
          <a:xfrm>
            <a:off x="125329" y="5161098"/>
            <a:ext cx="5636199"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ジェネリック医薬品年齢階層別普及率</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医科調剤レセプト、数量ベース</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13" name="注釈文章 18">
            <a:extLst>
              <a:ext uri="{FF2B5EF4-FFF2-40B4-BE49-F238E27FC236}">
                <a16:creationId xmlns:a16="http://schemas.microsoft.com/office/drawing/2014/main" id="{BEA968B6-8E30-44D2-826E-D6413ABFD538}"/>
              </a:ext>
            </a:extLst>
          </p:cNvPr>
          <p:cNvSpPr txBox="1">
            <a:spLocks/>
          </p:cNvSpPr>
          <p:nvPr/>
        </p:nvSpPr>
        <p:spPr>
          <a:xfrm>
            <a:off x="198120" y="7956034"/>
            <a:ext cx="6138311" cy="669414"/>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データ化範囲</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分析対象</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入院</a:t>
            </a:r>
            <a:r>
              <a:rPr lang="en-US" altLang="ja-JP" sz="750">
                <a:latin typeface="HG丸ｺﾞｼｯｸM-PRO" panose="020F0600000000000000" pitchFamily="50" charset="-128"/>
                <a:ea typeface="HG丸ｺﾞｼｯｸM-PRO" panose="020F0600000000000000" pitchFamily="50" charset="-128"/>
              </a:rPr>
              <a:t>(DPC</a:t>
            </a:r>
            <a:r>
              <a:rPr lang="ja-JP" altLang="en-US" sz="750">
                <a:latin typeface="HG丸ｺﾞｼｯｸM-PRO" panose="020F0600000000000000" pitchFamily="50" charset="-128"/>
                <a:ea typeface="HG丸ｺﾞｼｯｸM-PRO" panose="020F0600000000000000" pitchFamily="50" charset="-128"/>
              </a:rPr>
              <a:t>を含む</a:t>
            </a:r>
            <a:r>
              <a:rPr lang="en-US" altLang="ja-JP" sz="750">
                <a:latin typeface="HG丸ｺﾞｼｯｸM-PRO" panose="020F0600000000000000" pitchFamily="50" charset="-128"/>
                <a:ea typeface="HG丸ｺﾞｼｯｸM-PRO" panose="020F0600000000000000" pitchFamily="50" charset="-128"/>
              </a:rPr>
              <a:t>)</a:t>
            </a:r>
            <a:r>
              <a:rPr lang="ja-JP" altLang="en-US" sz="750" err="1">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0">
                <a:latin typeface="HG丸ｺﾞｼｯｸM-PRO" panose="020F0600000000000000" pitchFamily="50" charset="-128"/>
                <a:ea typeface="HG丸ｺﾞｼｯｸM-PRO" panose="020F0600000000000000" pitchFamily="50" charset="-128"/>
              </a:rPr>
              <a:t>6</a:t>
            </a:r>
            <a:r>
              <a:rPr lang="ja-JP" altLang="en-US" sz="750">
                <a:latin typeface="HG丸ｺﾞｼｯｸM-PRO" panose="020F0600000000000000" pitchFamily="50" charset="-128"/>
                <a:ea typeface="HG丸ｺﾞｼｯｸM-PRO" panose="020F0600000000000000" pitchFamily="50" charset="-128"/>
              </a:rPr>
              <a:t>年</a:t>
            </a:r>
            <a:r>
              <a:rPr lang="en-US" altLang="ja-JP" sz="750">
                <a:latin typeface="HG丸ｺﾞｼｯｸM-PRO" panose="020F0600000000000000" pitchFamily="50" charset="-128"/>
                <a:ea typeface="HG丸ｺﾞｼｯｸM-PRO" panose="020F0600000000000000" pitchFamily="50" charset="-128"/>
              </a:rPr>
              <a:t>4</a:t>
            </a:r>
            <a:r>
              <a:rPr lang="ja-JP" altLang="en-US" sz="750">
                <a:latin typeface="HG丸ｺﾞｼｯｸM-PRO" panose="020F0600000000000000" pitchFamily="50" charset="-128"/>
                <a:ea typeface="HG丸ｺﾞｼｯｸM-PRO" panose="020F0600000000000000" pitchFamily="50" charset="-128"/>
              </a:rPr>
              <a:t>月～令和</a:t>
            </a:r>
            <a:r>
              <a:rPr lang="en-US" altLang="ja-JP" sz="750">
                <a:latin typeface="HG丸ｺﾞｼｯｸM-PRO" panose="020F0600000000000000" pitchFamily="50" charset="-128"/>
                <a:ea typeface="HG丸ｺﾞｼｯｸM-PRO" panose="020F0600000000000000" pitchFamily="50" charset="-128"/>
              </a:rPr>
              <a:t>7</a:t>
            </a:r>
            <a:r>
              <a:rPr lang="ja-JP" altLang="en-US" sz="750">
                <a:latin typeface="HG丸ｺﾞｼｯｸM-PRO" panose="020F0600000000000000" pitchFamily="50" charset="-128"/>
                <a:ea typeface="HG丸ｺﾞｼｯｸM-PRO" panose="020F0600000000000000" pitchFamily="50" charset="-128"/>
              </a:rPr>
              <a:t>年</a:t>
            </a:r>
            <a:r>
              <a:rPr lang="en-US" altLang="ja-JP" sz="750">
                <a:latin typeface="HG丸ｺﾞｼｯｸM-PRO" panose="020F0600000000000000" pitchFamily="50" charset="-128"/>
                <a:ea typeface="HG丸ｺﾞｼｯｸM-PRO" panose="020F0600000000000000" pitchFamily="50" charset="-128"/>
              </a:rPr>
              <a:t>3</a:t>
            </a:r>
            <a:r>
              <a:rPr lang="ja-JP" altLang="en-US" sz="750">
                <a:latin typeface="HG丸ｺﾞｼｯｸM-PRO" panose="020F0600000000000000" pitchFamily="50" charset="-128"/>
                <a:ea typeface="HG丸ｺﾞｼｯｸM-PRO" panose="020F0600000000000000" pitchFamily="50" charset="-128"/>
              </a:rPr>
              <a:t>月診療分</a:t>
            </a:r>
            <a:r>
              <a:rPr lang="en-US" altLang="ja-JP" sz="750">
                <a:latin typeface="HG丸ｺﾞｼｯｸM-PRO" panose="020F0600000000000000" pitchFamily="50" charset="-128"/>
                <a:ea typeface="HG丸ｺﾞｼｯｸM-PRO" panose="020F0600000000000000" pitchFamily="50" charset="-128"/>
              </a:rPr>
              <a:t>(12</a:t>
            </a:r>
            <a:r>
              <a:rPr lang="ja-JP" altLang="en-US" sz="750">
                <a:latin typeface="HG丸ｺﾞｼｯｸM-PRO" panose="020F0600000000000000" pitchFamily="50" charset="-128"/>
                <a:ea typeface="HG丸ｺﾞｼｯｸM-PRO" panose="020F0600000000000000" pitchFamily="50" charset="-128"/>
              </a:rPr>
              <a:t>カ月分</a:t>
            </a:r>
            <a:r>
              <a:rPr lang="en-US" altLang="ja-JP" sz="750">
                <a:latin typeface="HG丸ｺﾞｼｯｸM-PRO" panose="020F0600000000000000" pitchFamily="50" charset="-128"/>
                <a:ea typeface="HG丸ｺﾞｼｯｸM-PRO" panose="020F0600000000000000" pitchFamily="50" charset="-128"/>
              </a:rPr>
              <a:t>)</a:t>
            </a:r>
            <a:r>
              <a:rPr lang="ja-JP" altLang="en-US" sz="750" err="1">
                <a:latin typeface="HG丸ｺﾞｼｯｸM-PRO" panose="020F0600000000000000" pitchFamily="50" charset="-128"/>
                <a:ea typeface="HG丸ｺﾞｼｯｸM-PRO" panose="020F0600000000000000" pitchFamily="50" charset="-128"/>
              </a:rPr>
              <a:t>。</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資格確認日</a:t>
            </a:r>
            <a:r>
              <a:rPr lang="en-US" altLang="ja-JP" sz="750">
                <a:latin typeface="HG丸ｺﾞｼｯｸM-PRO" panose="020F0600000000000000" pitchFamily="50" charset="-128"/>
                <a:ea typeface="HG丸ｺﾞｼｯｸM-PRO" panose="020F0600000000000000" pitchFamily="50" charset="-128"/>
              </a:rPr>
              <a:t>…1</a:t>
            </a:r>
            <a:r>
              <a:rPr lang="ja-JP" altLang="en-US" sz="750">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0">
              <a:latin typeface="HG丸ｺﾞｼｯｸM-PRO" panose="020F0600000000000000" pitchFamily="50" charset="-128"/>
              <a:ea typeface="HG丸ｺﾞｼｯｸM-PRO" panose="020F0600000000000000" pitchFamily="50" charset="-128"/>
            </a:endParaRPr>
          </a:p>
          <a:p>
            <a:r>
              <a:rPr lang="zh-TW" altLang="en-US" sz="750">
                <a:latin typeface="HG丸ｺﾞｼｯｸM-PRO" panose="020F0600000000000000" pitchFamily="50" charset="-128"/>
                <a:ea typeface="HG丸ｺﾞｼｯｸM-PRO" panose="020F0600000000000000" pitchFamily="50" charset="-128"/>
              </a:rPr>
              <a:t>年齢基準日</a:t>
            </a:r>
            <a:r>
              <a:rPr lang="en-US" altLang="zh-TW" sz="750">
                <a:latin typeface="HG丸ｺﾞｼｯｸM-PRO" panose="020F0600000000000000" pitchFamily="50" charset="-128"/>
                <a:ea typeface="HG丸ｺﾞｼｯｸM-PRO" panose="020F0600000000000000" pitchFamily="50" charset="-128"/>
              </a:rPr>
              <a:t>…</a:t>
            </a:r>
            <a:r>
              <a:rPr lang="zh-TW" altLang="en-US" sz="750">
                <a:latin typeface="HG丸ｺﾞｼｯｸM-PRO" panose="020F0600000000000000" pitchFamily="50" charset="-128"/>
                <a:ea typeface="HG丸ｺﾞｼｯｸM-PRO" panose="020F0600000000000000" pitchFamily="50" charset="-128"/>
              </a:rPr>
              <a:t>令和</a:t>
            </a:r>
            <a:r>
              <a:rPr lang="en-US" altLang="ja-JP" sz="750">
                <a:latin typeface="HG丸ｺﾞｼｯｸM-PRO" panose="020F0600000000000000" pitchFamily="50" charset="-128"/>
                <a:ea typeface="HG丸ｺﾞｼｯｸM-PRO" panose="020F0600000000000000" pitchFamily="50" charset="-128"/>
              </a:rPr>
              <a:t>7</a:t>
            </a:r>
            <a:r>
              <a:rPr lang="zh-TW" altLang="en-US" sz="750">
                <a:latin typeface="HG丸ｺﾞｼｯｸM-PRO" panose="020F0600000000000000" pitchFamily="50" charset="-128"/>
                <a:ea typeface="HG丸ｺﾞｼｯｸM-PRO" panose="020F0600000000000000" pitchFamily="50" charset="-128"/>
              </a:rPr>
              <a:t>年</a:t>
            </a:r>
            <a:r>
              <a:rPr lang="en-US" altLang="zh-TW" sz="750">
                <a:latin typeface="HG丸ｺﾞｼｯｸM-PRO" panose="020F0600000000000000" pitchFamily="50" charset="-128"/>
                <a:ea typeface="HG丸ｺﾞｼｯｸM-PRO" panose="020F0600000000000000" pitchFamily="50" charset="-128"/>
              </a:rPr>
              <a:t>3</a:t>
            </a:r>
            <a:r>
              <a:rPr lang="zh-TW" altLang="en-US" sz="750">
                <a:latin typeface="HG丸ｺﾞｼｯｸM-PRO" panose="020F0600000000000000" pitchFamily="50" charset="-128"/>
                <a:ea typeface="HG丸ｺﾞｼｯｸM-PRO" panose="020F0600000000000000" pitchFamily="50" charset="-128"/>
              </a:rPr>
              <a:t>月</a:t>
            </a:r>
            <a:r>
              <a:rPr lang="en-US" altLang="zh-TW" sz="750">
                <a:latin typeface="HG丸ｺﾞｼｯｸM-PRO" panose="020F0600000000000000" pitchFamily="50" charset="-128"/>
                <a:ea typeface="HG丸ｺﾞｼｯｸM-PRO" panose="020F0600000000000000" pitchFamily="50" charset="-128"/>
              </a:rPr>
              <a:t>31</a:t>
            </a:r>
            <a:r>
              <a:rPr lang="zh-TW" altLang="en-US" sz="750">
                <a:latin typeface="HG丸ｺﾞｼｯｸM-PRO" panose="020F0600000000000000" pitchFamily="50" charset="-128"/>
                <a:ea typeface="HG丸ｺﾞｼｯｸM-PRO" panose="020F0600000000000000" pitchFamily="50" charset="-128"/>
              </a:rPr>
              <a:t>日時点。</a:t>
            </a:r>
            <a:endParaRPr lang="en-US" altLang="zh-TW" sz="750">
              <a:latin typeface="HG丸ｺﾞｼｯｸM-PRO" panose="020F0600000000000000" pitchFamily="50" charset="-128"/>
              <a:ea typeface="HG丸ｺﾞｼｯｸM-PRO" panose="020F0600000000000000" pitchFamily="50" charset="-128"/>
            </a:endParaRPr>
          </a:p>
          <a:p>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ジェネリック医薬品普及率</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ジェネリック医薬品薬剤数量</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ジェネリック医薬品薬剤数量</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先発品薬剤数量のうちジェネリック医薬品が</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存在する数量</a:t>
            </a:r>
            <a:r>
              <a:rPr lang="en-US" altLang="ja-JP" sz="750">
                <a:latin typeface="HG丸ｺﾞｼｯｸM-PRO" panose="020F0600000000000000" pitchFamily="50" charset="-128"/>
                <a:ea typeface="HG丸ｺﾞｼｯｸM-PRO" panose="020F0600000000000000" pitchFamily="50" charset="-128"/>
              </a:rPr>
              <a:t>)</a:t>
            </a:r>
          </a:p>
        </p:txBody>
      </p:sp>
      <p:sp>
        <p:nvSpPr>
          <p:cNvPr id="12" name="コンテンツ プレースホルダー 2">
            <a:extLst>
              <a:ext uri="{FF2B5EF4-FFF2-40B4-BE49-F238E27FC236}">
                <a16:creationId xmlns:a16="http://schemas.microsoft.com/office/drawing/2014/main" id="{9A88465E-CF82-44B4-B4AE-5759D80013A0}"/>
              </a:ext>
            </a:extLst>
          </p:cNvPr>
          <p:cNvSpPr txBox="1">
            <a:spLocks/>
          </p:cNvSpPr>
          <p:nvPr/>
        </p:nvSpPr>
        <p:spPr>
          <a:xfrm>
            <a:off x="102324" y="530738"/>
            <a:ext cx="5994000" cy="305375"/>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3</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rgbClr val="000000"/>
                </a:solidFill>
                <a:latin typeface="HG丸ｺﾞｼｯｸM-PRO" panose="020F0600000000000000" pitchFamily="50" charset="-128"/>
                <a:ea typeface="HG丸ｺﾞｼｯｸM-PRO" panose="020F0600000000000000" pitchFamily="50" charset="-128"/>
              </a:rPr>
              <a:t>ジェネリック医薬品普及率に係る分析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C6B830C8-1BDC-4F75-8913-3541B06304F3}"/>
              </a:ext>
            </a:extLst>
          </p:cNvPr>
          <p:cNvPicPr>
            <a:picLocks/>
          </p:cNvPicPr>
          <p:nvPr/>
        </p:nvPicPr>
        <p:blipFill>
          <a:blip r:embed="rId2"/>
          <a:stretch>
            <a:fillRect/>
          </a:stretch>
        </p:blipFill>
        <p:spPr>
          <a:xfrm>
            <a:off x="198123" y="1834587"/>
            <a:ext cx="5386440" cy="2520000"/>
          </a:xfrm>
          <a:prstGeom prst="rect">
            <a:avLst/>
          </a:prstGeom>
        </p:spPr>
      </p:pic>
      <p:pic>
        <p:nvPicPr>
          <p:cNvPr id="4" name="図 3">
            <a:extLst>
              <a:ext uri="{FF2B5EF4-FFF2-40B4-BE49-F238E27FC236}">
                <a16:creationId xmlns:a16="http://schemas.microsoft.com/office/drawing/2014/main" id="{E4A787CE-F549-4616-B3A4-565F7E095140}"/>
              </a:ext>
            </a:extLst>
          </p:cNvPr>
          <p:cNvPicPr>
            <a:picLocks/>
          </p:cNvPicPr>
          <p:nvPr/>
        </p:nvPicPr>
        <p:blipFill>
          <a:blip r:embed="rId3"/>
          <a:stretch>
            <a:fillRect/>
          </a:stretch>
        </p:blipFill>
        <p:spPr>
          <a:xfrm>
            <a:off x="198123" y="5436034"/>
            <a:ext cx="5386440" cy="2520000"/>
          </a:xfrm>
          <a:prstGeom prst="rect">
            <a:avLst/>
          </a:prstGeom>
        </p:spPr>
      </p:pic>
    </p:spTree>
    <p:extLst>
      <p:ext uri="{BB962C8B-B14F-4D97-AF65-F5344CB8AC3E}">
        <p14:creationId xmlns:p14="http://schemas.microsoft.com/office/powerpoint/2010/main" val="955977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2" y="2552790"/>
            <a:ext cx="5901985"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ジェネリック医薬品への切替ポテンシャル</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医科調剤レセプト、金額ベース</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19</a:t>
            </a:r>
          </a:p>
        </p:txBody>
      </p:sp>
      <p:sp>
        <p:nvSpPr>
          <p:cNvPr id="10" name="注釈文章 18">
            <a:extLst>
              <a:ext uri="{FF2B5EF4-FFF2-40B4-BE49-F238E27FC236}">
                <a16:creationId xmlns:a16="http://schemas.microsoft.com/office/drawing/2014/main" id="{514E7EFF-88AB-4843-9DA5-D62A2DC12B1C}"/>
              </a:ext>
            </a:extLst>
          </p:cNvPr>
          <p:cNvSpPr txBox="1">
            <a:spLocks/>
          </p:cNvSpPr>
          <p:nvPr/>
        </p:nvSpPr>
        <p:spPr>
          <a:xfrm>
            <a:off x="194339" y="5246268"/>
            <a:ext cx="6106449" cy="1015663"/>
          </a:xfrm>
          <a:prstGeom prst="rect">
            <a:avLst/>
          </a:prstGeom>
          <a:noFill/>
          <a:ln>
            <a:noFill/>
          </a:ln>
        </p:spPr>
        <p:txBody>
          <a:bodyPr wrap="square" lIns="0" rIns="0" rtlCol="0">
            <a:spAutoFit/>
          </a:bodyPr>
          <a:lstStyle/>
          <a:p>
            <a:r>
              <a:rPr lang="ja-JP" altLang="en-US" sz="750" dirty="0">
                <a:latin typeface="HG丸ｺﾞｼｯｸM-PRO" panose="020F0600000000000000" pitchFamily="50" charset="-128"/>
                <a:ea typeface="HG丸ｺﾞｼｯｸM-PRO" panose="020F0600000000000000" pitchFamily="50" charset="-128"/>
              </a:rPr>
              <a:t>データ化範囲</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分析対象</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入院</a:t>
            </a:r>
            <a:r>
              <a:rPr lang="en-US" altLang="ja-JP" sz="750" dirty="0">
                <a:latin typeface="HG丸ｺﾞｼｯｸM-PRO" panose="020F0600000000000000" pitchFamily="50" charset="-128"/>
                <a:ea typeface="HG丸ｺﾞｼｯｸM-PRO" panose="020F0600000000000000" pitchFamily="50" charset="-128"/>
              </a:rPr>
              <a:t>(DPC</a:t>
            </a:r>
            <a:r>
              <a:rPr lang="ja-JP" altLang="en-US" sz="750" dirty="0">
                <a:latin typeface="HG丸ｺﾞｼｯｸM-PRO" panose="020F0600000000000000" pitchFamily="50" charset="-128"/>
                <a:ea typeface="HG丸ｺﾞｼｯｸM-PRO" panose="020F0600000000000000" pitchFamily="50" charset="-128"/>
              </a:rPr>
              <a:t>を含む</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0" dirty="0">
                <a:latin typeface="HG丸ｺﾞｼｯｸM-PRO" panose="020F0600000000000000" pitchFamily="50" charset="-128"/>
                <a:ea typeface="HG丸ｺﾞｼｯｸM-PRO" panose="020F0600000000000000" pitchFamily="50" charset="-128"/>
              </a:rPr>
              <a:t>6</a:t>
            </a:r>
            <a:r>
              <a:rPr lang="ja-JP" altLang="en-US" sz="750" dirty="0">
                <a:latin typeface="HG丸ｺﾞｼｯｸM-PRO" panose="020F0600000000000000" pitchFamily="50" charset="-128"/>
                <a:ea typeface="HG丸ｺﾞｼｯｸM-PRO" panose="020F0600000000000000" pitchFamily="50" charset="-128"/>
              </a:rPr>
              <a:t>年</a:t>
            </a:r>
            <a:r>
              <a:rPr lang="en-US" altLang="ja-JP" sz="750" dirty="0">
                <a:latin typeface="HG丸ｺﾞｼｯｸM-PRO" panose="020F0600000000000000" pitchFamily="50" charset="-128"/>
                <a:ea typeface="HG丸ｺﾞｼｯｸM-PRO" panose="020F0600000000000000" pitchFamily="50" charset="-128"/>
              </a:rPr>
              <a:t>4</a:t>
            </a:r>
            <a:r>
              <a:rPr lang="ja-JP" altLang="en-US" sz="750" dirty="0">
                <a:latin typeface="HG丸ｺﾞｼｯｸM-PRO" panose="020F0600000000000000" pitchFamily="50" charset="-128"/>
                <a:ea typeface="HG丸ｺﾞｼｯｸM-PRO" panose="020F0600000000000000" pitchFamily="50" charset="-128"/>
              </a:rPr>
              <a:t>月～令和</a:t>
            </a:r>
            <a:r>
              <a:rPr lang="en-US" altLang="ja-JP" sz="750" dirty="0">
                <a:latin typeface="HG丸ｺﾞｼｯｸM-PRO" panose="020F0600000000000000" pitchFamily="50" charset="-128"/>
                <a:ea typeface="HG丸ｺﾞｼｯｸM-PRO" panose="020F0600000000000000" pitchFamily="50" charset="-128"/>
              </a:rPr>
              <a:t>7</a:t>
            </a:r>
            <a:r>
              <a:rPr lang="ja-JP" altLang="en-US" sz="750" dirty="0">
                <a:latin typeface="HG丸ｺﾞｼｯｸM-PRO" panose="020F0600000000000000" pitchFamily="50" charset="-128"/>
                <a:ea typeface="HG丸ｺﾞｼｯｸM-PRO" panose="020F0600000000000000" pitchFamily="50" charset="-128"/>
              </a:rPr>
              <a:t>年</a:t>
            </a:r>
            <a:r>
              <a:rPr lang="en-US" altLang="ja-JP" sz="750" dirty="0">
                <a:latin typeface="HG丸ｺﾞｼｯｸM-PRO" panose="020F0600000000000000" pitchFamily="50" charset="-128"/>
                <a:ea typeface="HG丸ｺﾞｼｯｸM-PRO" panose="020F0600000000000000" pitchFamily="50" charset="-128"/>
              </a:rPr>
              <a:t>3</a:t>
            </a:r>
            <a:r>
              <a:rPr lang="ja-JP" altLang="en-US" sz="750" dirty="0">
                <a:latin typeface="HG丸ｺﾞｼｯｸM-PRO" panose="020F0600000000000000" pitchFamily="50" charset="-128"/>
                <a:ea typeface="HG丸ｺﾞｼｯｸM-PRO" panose="020F0600000000000000" pitchFamily="50" charset="-128"/>
              </a:rPr>
              <a:t>月診療分</a:t>
            </a:r>
            <a:r>
              <a:rPr lang="en-US" altLang="ja-JP" sz="750" dirty="0">
                <a:latin typeface="HG丸ｺﾞｼｯｸM-PRO" panose="020F0600000000000000" pitchFamily="50" charset="-128"/>
                <a:ea typeface="HG丸ｺﾞｼｯｸM-PRO" panose="020F0600000000000000" pitchFamily="50" charset="-128"/>
              </a:rPr>
              <a:t>(12</a:t>
            </a:r>
            <a:r>
              <a:rPr lang="ja-JP" altLang="en-US" sz="750" dirty="0">
                <a:latin typeface="HG丸ｺﾞｼｯｸM-PRO" panose="020F0600000000000000" pitchFamily="50" charset="-128"/>
                <a:ea typeface="HG丸ｺﾞｼｯｸM-PRO" panose="020F0600000000000000" pitchFamily="50" charset="-128"/>
              </a:rPr>
              <a:t>カ月分</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資格確認日</a:t>
            </a:r>
            <a:r>
              <a:rPr lang="en-US" altLang="ja-JP" sz="750" dirty="0">
                <a:latin typeface="HG丸ｺﾞｼｯｸM-PRO" panose="020F0600000000000000" pitchFamily="50" charset="-128"/>
                <a:ea typeface="HG丸ｺﾞｼｯｸM-PRO" panose="020F0600000000000000" pitchFamily="50" charset="-128"/>
              </a:rPr>
              <a:t>…1</a:t>
            </a:r>
            <a:r>
              <a:rPr lang="ja-JP" altLang="en-US" sz="750" dirty="0">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厚生労働省指定薬剤のうち、☆</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後発医薬品がある先発医薬品で後発医薬品と同額又は薬価が低いもの</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後発医薬品で先発医薬品と</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同額又は薬価が高いもの</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に該当する医薬品を除外。</a:t>
            </a:r>
            <a:endParaRPr lang="en-US" altLang="ja-JP" sz="750" dirty="0">
              <a:latin typeface="HG丸ｺﾞｼｯｸM-PRO" panose="020F0600000000000000" pitchFamily="50" charset="-128"/>
              <a:ea typeface="HG丸ｺﾞｼｯｸM-PRO" panose="020F0600000000000000" pitchFamily="50" charset="-128"/>
            </a:endParaRPr>
          </a:p>
          <a:p>
            <a:r>
              <a:rPr lang="en-US" altLang="ja-JP" sz="750" dirty="0">
                <a:latin typeface="HG丸ｺﾞｼｯｸM-PRO" panose="020F0600000000000000" pitchFamily="50" charset="-128"/>
                <a:ea typeface="HG丸ｺﾞｼｯｸM-PRO" panose="020F0600000000000000" pitchFamily="50" charset="-128"/>
              </a:rPr>
              <a:t>※E1</a:t>
            </a:r>
            <a:r>
              <a:rPr lang="ja-JP" altLang="en-US" sz="750" dirty="0">
                <a:latin typeface="HG丸ｺﾞｼｯｸM-PRO" panose="020F0600000000000000" pitchFamily="50" charset="-128"/>
                <a:ea typeface="HG丸ｺﾞｼｯｸM-PRO" panose="020F0600000000000000" pitchFamily="50" charset="-128"/>
              </a:rPr>
              <a:t>　通知対象のジェネリック医薬品範囲</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株式会社データホライゾン通知対象薬剤基準による</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ジェネリック医薬品が存在しても、</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　　　　　　　　　　　　　　　　　　　　  入院、処置に使用した医薬品及び、がん･精神疾患･短期処方等、通知対象として不適切な</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　　　　　　　　　　　　　　　　　　　　  場合は含まない</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endParaRPr lang="en-US" altLang="ja-JP" sz="750" dirty="0">
              <a:latin typeface="HG丸ｺﾞｼｯｸM-PRO" panose="020F0600000000000000" pitchFamily="50" charset="-128"/>
              <a:ea typeface="HG丸ｺﾞｼｯｸM-PRO" panose="020F0600000000000000" pitchFamily="50" charset="-128"/>
            </a:endParaRPr>
          </a:p>
          <a:p>
            <a:r>
              <a:rPr lang="en-US" altLang="ja-JP" sz="750" dirty="0">
                <a:latin typeface="HG丸ｺﾞｼｯｸM-PRO" panose="020F0600000000000000" pitchFamily="50" charset="-128"/>
                <a:ea typeface="HG丸ｺﾞｼｯｸM-PRO" panose="020F0600000000000000" pitchFamily="50" charset="-128"/>
              </a:rPr>
              <a:t>※G</a:t>
            </a:r>
            <a:r>
              <a:rPr lang="ja-JP" altLang="en-US" sz="750" dirty="0">
                <a:latin typeface="HG丸ｺﾞｼｯｸM-PRO" panose="020F0600000000000000" pitchFamily="50" charset="-128"/>
                <a:ea typeface="HG丸ｺﾞｼｯｸM-PRO" panose="020F0600000000000000" pitchFamily="50" charset="-128"/>
              </a:rPr>
              <a:t>　削減可能額</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通知対象のジェネリック医薬品範囲のうち、後発品へ切り替える事により削減可能な金額。</a:t>
            </a:r>
            <a:endParaRPr lang="en-US" altLang="ja-JP" sz="750" dirty="0">
              <a:latin typeface="HG丸ｺﾞｼｯｸM-PRO" panose="020F0600000000000000" pitchFamily="50" charset="-128"/>
              <a:ea typeface="HG丸ｺﾞｼｯｸM-PRO" panose="020F0600000000000000" pitchFamily="50" charset="-128"/>
            </a:endParaRPr>
          </a:p>
        </p:txBody>
      </p:sp>
      <p:sp>
        <p:nvSpPr>
          <p:cNvPr id="11" name="コンテンツ プレースホルダー 2">
            <a:extLst>
              <a:ext uri="{FF2B5EF4-FFF2-40B4-BE49-F238E27FC236}">
                <a16:creationId xmlns:a16="http://schemas.microsoft.com/office/drawing/2014/main" id="{2D9C7F5D-4740-4ACF-9A31-BFBBA9C1909A}"/>
              </a:ext>
            </a:extLst>
          </p:cNvPr>
          <p:cNvSpPr txBox="1">
            <a:spLocks/>
          </p:cNvSpPr>
          <p:nvPr/>
        </p:nvSpPr>
        <p:spPr>
          <a:xfrm>
            <a:off x="102323" y="530738"/>
            <a:ext cx="5976000" cy="2013343"/>
          </a:xfrm>
          <a:prstGeom prst="rect">
            <a:avLst/>
          </a:prstGeom>
        </p:spPr>
        <p:txBody>
          <a:bodyPr vert="horz" wrap="square" lIns="0" tIns="43007" rIns="0"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年度における、ジェネリック医薬品への切替ポテンシャル</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医科調剤レセプト、金額ベース</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･薬剤費の内訳を示しています。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薬剤費総額</a:t>
            </a:r>
            <a:r>
              <a:rPr lang="en-US" altLang="ja-JP" sz="1130" dirty="0">
                <a:solidFill>
                  <a:schemeClr val="tx1"/>
                </a:solidFill>
                <a:latin typeface="HG丸ｺﾞｼｯｸM-PRO" panose="020F0600000000000000" pitchFamily="50" charset="-128"/>
                <a:ea typeface="HG丸ｺﾞｼｯｸM-PRO" panose="020F0600000000000000" pitchFamily="50" charset="-128"/>
              </a:rPr>
              <a:t>2,827</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5,436</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(A)</a:t>
            </a:r>
            <a:r>
              <a:rPr lang="ja-JP" altLang="en-US" sz="1130" dirty="0">
                <a:solidFill>
                  <a:schemeClr val="tx1"/>
                </a:solidFill>
                <a:latin typeface="HG丸ｺﾞｼｯｸM-PRO" panose="020F0600000000000000" pitchFamily="50" charset="-128"/>
                <a:ea typeface="HG丸ｺﾞｼｯｸM-PRO" panose="020F0600000000000000" pitchFamily="50" charset="-128"/>
              </a:rPr>
              <a:t>のうち、厚生労働省が定めているジェネリック普及率算出対象となる薬剤費総額は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2,474</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4,026</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(B)</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です。以下、この金額を基に記述します。先発品薬剤費は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2,063</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5,359</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(D)</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a:t>
            </a:r>
            <a:r>
              <a:rPr lang="en-US" altLang="ja-JP" sz="1130" dirty="0">
                <a:solidFill>
                  <a:schemeClr val="tx1"/>
                </a:solidFill>
                <a:latin typeface="HG丸ｺﾞｼｯｸM-PRO" panose="020F0600000000000000" pitchFamily="50" charset="-128"/>
                <a:ea typeface="HG丸ｺﾞｼｯｸM-PRO" panose="020F0600000000000000" pitchFamily="50" charset="-128"/>
              </a:rPr>
              <a:t>83.4%</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を占め、このうちジェネリック医薬品が存在する金額範囲は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274</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5,460</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(E)</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となり、</a:t>
            </a:r>
            <a:r>
              <a:rPr lang="en-US" altLang="ja-JP" sz="1130" dirty="0">
                <a:solidFill>
                  <a:schemeClr val="tx1"/>
                </a:solidFill>
                <a:latin typeface="HG丸ｺﾞｼｯｸM-PRO" panose="020F0600000000000000" pitchFamily="50" charset="-128"/>
                <a:ea typeface="HG丸ｺﾞｼｯｸM-PRO" panose="020F0600000000000000" pitchFamily="50" charset="-128"/>
              </a:rPr>
              <a:t>11.1%</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を占めています。さらに株式会社データホライゾン基準の通知対象薬剤のみに絞り込むと、</a:t>
            </a:r>
            <a:r>
              <a:rPr lang="en-US" altLang="ja-JP" sz="1130" dirty="0">
                <a:solidFill>
                  <a:schemeClr val="tx1"/>
                </a:solidFill>
                <a:latin typeface="HG丸ｺﾞｼｯｸM-PRO" panose="020F0600000000000000" pitchFamily="50" charset="-128"/>
                <a:ea typeface="HG丸ｺﾞｼｯｸM-PRO" panose="020F0600000000000000" pitchFamily="50" charset="-128"/>
              </a:rPr>
              <a:t>71</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2,798</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(E1)</a:t>
            </a:r>
            <a:r>
              <a:rPr lang="ja-JP" altLang="en-US" sz="1130" dirty="0">
                <a:solidFill>
                  <a:schemeClr val="tx1"/>
                </a:solidFill>
                <a:latin typeface="HG丸ｺﾞｼｯｸM-PRO" panose="020F0600000000000000" pitchFamily="50" charset="-128"/>
                <a:ea typeface="HG丸ｺﾞｼｯｸM-PRO" panose="020F0600000000000000" pitchFamily="50" charset="-128"/>
              </a:rPr>
              <a:t>がジェネリック医薬品切り替え可能範囲となり、このうち削減可能額は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32</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5,065</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万円</a:t>
            </a:r>
            <a:r>
              <a:rPr lang="en-US" altLang="ja-JP" sz="1130" dirty="0">
                <a:solidFill>
                  <a:schemeClr val="tx1"/>
                </a:solidFill>
                <a:latin typeface="HG丸ｺﾞｼｯｸM-PRO" panose="020F0600000000000000" pitchFamily="50" charset="-128"/>
                <a:ea typeface="HG丸ｺﾞｼｯｸM-PRO" panose="020F0600000000000000" pitchFamily="50" charset="-128"/>
              </a:rPr>
              <a:t>(G)</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となります。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88142502-693A-4798-99D9-362CBD996FF6}"/>
              </a:ext>
            </a:extLst>
          </p:cNvPr>
          <p:cNvPicPr>
            <a:picLocks/>
          </p:cNvPicPr>
          <p:nvPr/>
        </p:nvPicPr>
        <p:blipFill>
          <a:blip r:embed="rId3"/>
          <a:stretch>
            <a:fillRect/>
          </a:stretch>
        </p:blipFill>
        <p:spPr>
          <a:xfrm>
            <a:off x="194339" y="2827726"/>
            <a:ext cx="5811981" cy="2419200"/>
          </a:xfrm>
          <a:prstGeom prst="rect">
            <a:avLst/>
          </a:prstGeom>
        </p:spPr>
      </p:pic>
    </p:spTree>
    <p:extLst>
      <p:ext uri="{BB962C8B-B14F-4D97-AF65-F5344CB8AC3E}">
        <p14:creationId xmlns:p14="http://schemas.microsoft.com/office/powerpoint/2010/main" val="5528527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20</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1" name="テキスト ボックス 10">
            <a:extLst>
              <a:ext uri="{FF2B5EF4-FFF2-40B4-BE49-F238E27FC236}">
                <a16:creationId xmlns:a16="http://schemas.microsoft.com/office/drawing/2014/main" id="{0A1288B9-01ED-4F73-8985-8677C8C742C5}"/>
              </a:ext>
            </a:extLst>
          </p:cNvPr>
          <p:cNvSpPr txBox="1">
            <a:spLocks/>
          </p:cNvSpPr>
          <p:nvPr/>
        </p:nvSpPr>
        <p:spPr>
          <a:xfrm>
            <a:off x="102324" y="2990541"/>
            <a:ext cx="580486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ジェネリック医薬品への切替ポテンシャル</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医科調剤レセプト、数量ベース</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p>
        </p:txBody>
      </p:sp>
      <p:sp>
        <p:nvSpPr>
          <p:cNvPr id="13" name="注釈文章 18">
            <a:extLst>
              <a:ext uri="{FF2B5EF4-FFF2-40B4-BE49-F238E27FC236}">
                <a16:creationId xmlns:a16="http://schemas.microsoft.com/office/drawing/2014/main" id="{BEA968B6-8E30-44D2-826E-D6413ABFD538}"/>
              </a:ext>
            </a:extLst>
          </p:cNvPr>
          <p:cNvSpPr txBox="1">
            <a:spLocks/>
          </p:cNvSpPr>
          <p:nvPr/>
        </p:nvSpPr>
        <p:spPr>
          <a:xfrm>
            <a:off x="198120" y="5802893"/>
            <a:ext cx="6055200" cy="1361911"/>
          </a:xfrm>
          <a:prstGeom prst="rect">
            <a:avLst/>
          </a:prstGeom>
          <a:noFill/>
          <a:ln>
            <a:noFill/>
          </a:ln>
        </p:spPr>
        <p:txBody>
          <a:bodyPr wrap="square" lIns="0" rIns="0" rtlCol="0">
            <a:spAutoFit/>
          </a:bodyPr>
          <a:lstStyle/>
          <a:p>
            <a:r>
              <a:rPr lang="ja-JP" altLang="en-US" sz="750" dirty="0">
                <a:latin typeface="HG丸ｺﾞｼｯｸM-PRO" panose="020F0600000000000000" pitchFamily="50" charset="-128"/>
                <a:ea typeface="HG丸ｺﾞｼｯｸM-PRO" panose="020F0600000000000000" pitchFamily="50" charset="-128"/>
              </a:rPr>
              <a:t>データ化範囲</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分析対象</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入院</a:t>
            </a:r>
            <a:r>
              <a:rPr lang="en-US" altLang="ja-JP" sz="750" dirty="0">
                <a:latin typeface="HG丸ｺﾞｼｯｸM-PRO" panose="020F0600000000000000" pitchFamily="50" charset="-128"/>
                <a:ea typeface="HG丸ｺﾞｼｯｸM-PRO" panose="020F0600000000000000" pitchFamily="50" charset="-128"/>
              </a:rPr>
              <a:t>(DPC</a:t>
            </a:r>
            <a:r>
              <a:rPr lang="ja-JP" altLang="en-US" sz="750" dirty="0">
                <a:latin typeface="HG丸ｺﾞｼｯｸM-PRO" panose="020F0600000000000000" pitchFamily="50" charset="-128"/>
                <a:ea typeface="HG丸ｺﾞｼｯｸM-PRO" panose="020F0600000000000000" pitchFamily="50" charset="-128"/>
              </a:rPr>
              <a:t>を含む</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0" dirty="0">
                <a:latin typeface="HG丸ｺﾞｼｯｸM-PRO" panose="020F0600000000000000" pitchFamily="50" charset="-128"/>
                <a:ea typeface="HG丸ｺﾞｼｯｸM-PRO" panose="020F0600000000000000" pitchFamily="50" charset="-128"/>
              </a:rPr>
              <a:t>6</a:t>
            </a:r>
            <a:r>
              <a:rPr lang="ja-JP" altLang="en-US" sz="750" dirty="0">
                <a:latin typeface="HG丸ｺﾞｼｯｸM-PRO" panose="020F0600000000000000" pitchFamily="50" charset="-128"/>
                <a:ea typeface="HG丸ｺﾞｼｯｸM-PRO" panose="020F0600000000000000" pitchFamily="50" charset="-128"/>
              </a:rPr>
              <a:t>年</a:t>
            </a:r>
            <a:r>
              <a:rPr lang="en-US" altLang="ja-JP" sz="750" dirty="0">
                <a:latin typeface="HG丸ｺﾞｼｯｸM-PRO" panose="020F0600000000000000" pitchFamily="50" charset="-128"/>
                <a:ea typeface="HG丸ｺﾞｼｯｸM-PRO" panose="020F0600000000000000" pitchFamily="50" charset="-128"/>
              </a:rPr>
              <a:t>4</a:t>
            </a:r>
            <a:r>
              <a:rPr lang="ja-JP" altLang="en-US" sz="750" dirty="0">
                <a:latin typeface="HG丸ｺﾞｼｯｸM-PRO" panose="020F0600000000000000" pitchFamily="50" charset="-128"/>
                <a:ea typeface="HG丸ｺﾞｼｯｸM-PRO" panose="020F0600000000000000" pitchFamily="50" charset="-128"/>
              </a:rPr>
              <a:t>月～令和</a:t>
            </a:r>
            <a:r>
              <a:rPr lang="en-US" altLang="ja-JP" sz="750" dirty="0">
                <a:latin typeface="HG丸ｺﾞｼｯｸM-PRO" panose="020F0600000000000000" pitchFamily="50" charset="-128"/>
                <a:ea typeface="HG丸ｺﾞｼｯｸM-PRO" panose="020F0600000000000000" pitchFamily="50" charset="-128"/>
              </a:rPr>
              <a:t>7</a:t>
            </a:r>
            <a:r>
              <a:rPr lang="ja-JP" altLang="en-US" sz="750" dirty="0">
                <a:latin typeface="HG丸ｺﾞｼｯｸM-PRO" panose="020F0600000000000000" pitchFamily="50" charset="-128"/>
                <a:ea typeface="HG丸ｺﾞｼｯｸM-PRO" panose="020F0600000000000000" pitchFamily="50" charset="-128"/>
              </a:rPr>
              <a:t>年</a:t>
            </a:r>
            <a:r>
              <a:rPr lang="en-US" altLang="ja-JP" sz="750" dirty="0">
                <a:latin typeface="HG丸ｺﾞｼｯｸM-PRO" panose="020F0600000000000000" pitchFamily="50" charset="-128"/>
                <a:ea typeface="HG丸ｺﾞｼｯｸM-PRO" panose="020F0600000000000000" pitchFamily="50" charset="-128"/>
              </a:rPr>
              <a:t>3</a:t>
            </a:r>
            <a:r>
              <a:rPr lang="ja-JP" altLang="en-US" sz="750" dirty="0">
                <a:latin typeface="HG丸ｺﾞｼｯｸM-PRO" panose="020F0600000000000000" pitchFamily="50" charset="-128"/>
                <a:ea typeface="HG丸ｺﾞｼｯｸM-PRO" panose="020F0600000000000000" pitchFamily="50" charset="-128"/>
              </a:rPr>
              <a:t>月診療分</a:t>
            </a:r>
            <a:r>
              <a:rPr lang="en-US" altLang="ja-JP" sz="750" dirty="0">
                <a:latin typeface="HG丸ｺﾞｼｯｸM-PRO" panose="020F0600000000000000" pitchFamily="50" charset="-128"/>
                <a:ea typeface="HG丸ｺﾞｼｯｸM-PRO" panose="020F0600000000000000" pitchFamily="50" charset="-128"/>
              </a:rPr>
              <a:t>(12</a:t>
            </a:r>
            <a:r>
              <a:rPr lang="ja-JP" altLang="en-US" sz="750" dirty="0">
                <a:latin typeface="HG丸ｺﾞｼｯｸM-PRO" panose="020F0600000000000000" pitchFamily="50" charset="-128"/>
                <a:ea typeface="HG丸ｺﾞｼｯｸM-PRO" panose="020F0600000000000000" pitchFamily="50" charset="-128"/>
              </a:rPr>
              <a:t>カ月分</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資格確認日</a:t>
            </a:r>
            <a:r>
              <a:rPr lang="en-US" altLang="ja-JP" sz="750" dirty="0">
                <a:latin typeface="HG丸ｺﾞｼｯｸM-PRO" panose="020F0600000000000000" pitchFamily="50" charset="-128"/>
                <a:ea typeface="HG丸ｺﾞｼｯｸM-PRO" panose="020F0600000000000000" pitchFamily="50" charset="-128"/>
              </a:rPr>
              <a:t>…1</a:t>
            </a:r>
            <a:r>
              <a:rPr lang="ja-JP" altLang="en-US" sz="750" dirty="0">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厚生労働省指定薬剤のうち、☆</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後発医薬品がある先発医薬品で後発医薬品と同額又は薬価が低いもの</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後発医薬品で先発医薬品と</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同額又は薬価が高いもの</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に該当する医薬品を除外。</a:t>
            </a:r>
            <a:endParaRPr lang="en-US" altLang="ja-JP" sz="750" dirty="0">
              <a:latin typeface="HG丸ｺﾞｼｯｸM-PRO" panose="020F0600000000000000" pitchFamily="50" charset="-128"/>
              <a:ea typeface="HG丸ｺﾞｼｯｸM-PRO" panose="020F0600000000000000" pitchFamily="50" charset="-128"/>
            </a:endParaRPr>
          </a:p>
          <a:p>
            <a:r>
              <a:rPr lang="en-US" altLang="ja-JP" sz="750" dirty="0">
                <a:latin typeface="HG丸ｺﾞｼｯｸM-PRO" panose="020F0600000000000000" pitchFamily="50" charset="-128"/>
                <a:ea typeface="HG丸ｺﾞｼｯｸM-PRO" panose="020F0600000000000000" pitchFamily="50" charset="-128"/>
              </a:rPr>
              <a:t>※E1</a:t>
            </a:r>
            <a:r>
              <a:rPr lang="ja-JP" altLang="en-US" sz="750" dirty="0">
                <a:latin typeface="HG丸ｺﾞｼｯｸM-PRO" panose="020F0600000000000000" pitchFamily="50" charset="-128"/>
                <a:ea typeface="HG丸ｺﾞｼｯｸM-PRO" panose="020F0600000000000000" pitchFamily="50" charset="-128"/>
              </a:rPr>
              <a:t>　通知対象のジェネリック医薬品切替可能数量</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株式会社データホライゾン通知対象薬剤基準による</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ジェネリック医薬品が存在しても、</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　　　　　　　　　　　　　　　　　　　　　　　　  入院、処置に使用した医薬品及び、がん･精神疾患･短期処方等、通知対象として</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　　　　　　　　　　　　　　　　　　　　　　　　  不適切な場合は含まない</a:t>
            </a:r>
            <a:r>
              <a:rPr lang="en-US" altLang="ja-JP" sz="750" dirty="0">
                <a:latin typeface="HG丸ｺﾞｼｯｸM-PRO" panose="020F0600000000000000" pitchFamily="50" charset="-128"/>
                <a:ea typeface="HG丸ｺﾞｼｯｸM-PRO" panose="020F0600000000000000" pitchFamily="50" charset="-128"/>
              </a:rPr>
              <a:t>)</a:t>
            </a:r>
            <a:r>
              <a:rPr lang="ja-JP" altLang="en-US" sz="750" dirty="0" err="1">
                <a:latin typeface="HG丸ｺﾞｼｯｸM-PRO" panose="020F0600000000000000" pitchFamily="50" charset="-128"/>
                <a:ea typeface="HG丸ｺﾞｼｯｸM-PRO" panose="020F0600000000000000" pitchFamily="50" charset="-128"/>
              </a:rPr>
              <a:t>。</a:t>
            </a:r>
            <a:endParaRPr lang="en-US" altLang="ja-JP" sz="750" dirty="0">
              <a:latin typeface="HG丸ｺﾞｼｯｸM-PRO" panose="020F0600000000000000" pitchFamily="50" charset="-128"/>
              <a:ea typeface="HG丸ｺﾞｼｯｸM-PRO" panose="020F0600000000000000" pitchFamily="50" charset="-128"/>
            </a:endParaRPr>
          </a:p>
          <a:p>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現在のジェネリック医薬品普及率</a:t>
            </a:r>
            <a:r>
              <a:rPr lang="en-US" altLang="ja-JP" sz="750" dirty="0">
                <a:latin typeface="HG丸ｺﾞｼｯｸM-PRO" panose="020F0600000000000000" pitchFamily="50" charset="-128"/>
                <a:ea typeface="HG丸ｺﾞｼｯｸM-PRO" panose="020F0600000000000000" pitchFamily="50" charset="-128"/>
              </a:rPr>
              <a:t>…C </a:t>
            </a:r>
            <a:r>
              <a:rPr lang="ja-JP" altLang="en-US" sz="750" dirty="0">
                <a:latin typeface="HG丸ｺﾞｼｯｸM-PRO" panose="020F0600000000000000" pitchFamily="50" charset="-128"/>
                <a:ea typeface="HG丸ｺﾞｼｯｸM-PRO" panose="020F0600000000000000" pitchFamily="50" charset="-128"/>
              </a:rPr>
              <a:t>ジェネリック医薬品薬剤数量</a:t>
            </a:r>
            <a:endParaRPr lang="en-US" altLang="ja-JP" sz="750" dirty="0">
              <a:latin typeface="HG丸ｺﾞｼｯｸM-PRO" panose="020F0600000000000000" pitchFamily="50" charset="-128"/>
              <a:ea typeface="HG丸ｺﾞｼｯｸM-PRO" panose="020F0600000000000000" pitchFamily="50" charset="-128"/>
            </a:endParaRPr>
          </a:p>
          <a:p>
            <a:r>
              <a:rPr lang="ja-JP" altLang="en-US" sz="750" dirty="0">
                <a:latin typeface="HG丸ｺﾞｼｯｸM-PRO" panose="020F0600000000000000" pitchFamily="50" charset="-128"/>
                <a:ea typeface="HG丸ｺﾞｼｯｸM-PRO" panose="020F0600000000000000" pitchFamily="50" charset="-128"/>
              </a:rPr>
              <a:t>　　　　　　　　　　　　　　　　　</a:t>
            </a:r>
            <a:r>
              <a:rPr lang="en-US" altLang="ja-JP" sz="750" dirty="0">
                <a:latin typeface="HG丸ｺﾞｼｯｸM-PRO" panose="020F0600000000000000" pitchFamily="50" charset="-128"/>
                <a:ea typeface="HG丸ｺﾞｼｯｸM-PRO" panose="020F0600000000000000" pitchFamily="50" charset="-128"/>
              </a:rPr>
              <a:t>/(C </a:t>
            </a:r>
            <a:r>
              <a:rPr lang="ja-JP" altLang="en-US" sz="750" dirty="0">
                <a:latin typeface="HG丸ｺﾞｼｯｸM-PRO" panose="020F0600000000000000" pitchFamily="50" charset="-128"/>
                <a:ea typeface="HG丸ｺﾞｼｯｸM-PRO" panose="020F0600000000000000" pitchFamily="50" charset="-128"/>
              </a:rPr>
              <a:t>ジェネリック医薬品薬剤数量</a:t>
            </a:r>
            <a:r>
              <a:rPr lang="en-US" altLang="ja-JP" sz="750" dirty="0">
                <a:latin typeface="HG丸ｺﾞｼｯｸM-PRO" panose="020F0600000000000000" pitchFamily="50" charset="-128"/>
                <a:ea typeface="HG丸ｺﾞｼｯｸM-PRO" panose="020F0600000000000000" pitchFamily="50" charset="-128"/>
              </a:rPr>
              <a:t>+E </a:t>
            </a:r>
            <a:r>
              <a:rPr lang="ja-JP" altLang="en-US" sz="750" dirty="0">
                <a:latin typeface="HG丸ｺﾞｼｯｸM-PRO" panose="020F0600000000000000" pitchFamily="50" charset="-128"/>
                <a:ea typeface="HG丸ｺﾞｼｯｸM-PRO" panose="020F0600000000000000" pitchFamily="50" charset="-128"/>
              </a:rPr>
              <a:t>先発品薬剤数量のうちジェネリック医薬品が存在する数量</a:t>
            </a:r>
            <a:r>
              <a:rPr lang="en-US" altLang="ja-JP" sz="750" dirty="0">
                <a:latin typeface="HG丸ｺﾞｼｯｸM-PRO" panose="020F0600000000000000" pitchFamily="50" charset="-128"/>
                <a:ea typeface="HG丸ｺﾞｼｯｸM-PRO" panose="020F0600000000000000" pitchFamily="50" charset="-128"/>
              </a:rPr>
              <a:t>)</a:t>
            </a:r>
          </a:p>
          <a:p>
            <a:r>
              <a:rPr lang="en-US" altLang="ja-JP" sz="750" dirty="0">
                <a:latin typeface="HG丸ｺﾞｼｯｸM-PRO" panose="020F0600000000000000" pitchFamily="50" charset="-128"/>
                <a:ea typeface="HG丸ｺﾞｼｯｸM-PRO" panose="020F0600000000000000" pitchFamily="50" charset="-128"/>
              </a:rPr>
              <a:t>※</a:t>
            </a:r>
            <a:r>
              <a:rPr lang="ja-JP" altLang="en-US" sz="750" dirty="0">
                <a:latin typeface="HG丸ｺﾞｼｯｸM-PRO" panose="020F0600000000000000" pitchFamily="50" charset="-128"/>
                <a:ea typeface="HG丸ｺﾞｼｯｸM-PRO" panose="020F0600000000000000" pitchFamily="50" charset="-128"/>
              </a:rPr>
              <a:t>切替後のジェネリック医薬品普及率</a:t>
            </a:r>
            <a:r>
              <a:rPr lang="en-US" altLang="ja-JP" sz="750" dirty="0">
                <a:latin typeface="HG丸ｺﾞｼｯｸM-PRO" panose="020F0600000000000000" pitchFamily="50" charset="-128"/>
                <a:ea typeface="HG丸ｺﾞｼｯｸM-PRO" panose="020F0600000000000000" pitchFamily="50" charset="-128"/>
              </a:rPr>
              <a:t>…(C </a:t>
            </a:r>
            <a:r>
              <a:rPr lang="ja-JP" altLang="en-US" sz="750" dirty="0">
                <a:latin typeface="HG丸ｺﾞｼｯｸM-PRO" panose="020F0600000000000000" pitchFamily="50" charset="-128"/>
                <a:ea typeface="HG丸ｺﾞｼｯｸM-PRO" panose="020F0600000000000000" pitchFamily="50" charset="-128"/>
              </a:rPr>
              <a:t>ジェネリック医薬品薬剤数量</a:t>
            </a:r>
            <a:r>
              <a:rPr lang="en-US" altLang="ja-JP" sz="750" dirty="0">
                <a:latin typeface="HG丸ｺﾞｼｯｸM-PRO" panose="020F0600000000000000" pitchFamily="50" charset="-128"/>
                <a:ea typeface="HG丸ｺﾞｼｯｸM-PRO" panose="020F0600000000000000" pitchFamily="50" charset="-128"/>
              </a:rPr>
              <a:t>+E1 </a:t>
            </a:r>
            <a:r>
              <a:rPr lang="ja-JP" altLang="en-US" sz="750" dirty="0">
                <a:latin typeface="HG丸ｺﾞｼｯｸM-PRO" panose="020F0600000000000000" pitchFamily="50" charset="-128"/>
                <a:ea typeface="HG丸ｺﾞｼｯｸM-PRO" panose="020F0600000000000000" pitchFamily="50" charset="-128"/>
              </a:rPr>
              <a:t>通知対象のジェネリック医薬品切替可能数量</a:t>
            </a:r>
            <a:r>
              <a:rPr lang="en-US" altLang="ja-JP" sz="750" dirty="0">
                <a:latin typeface="HG丸ｺﾞｼｯｸM-PRO" panose="020F0600000000000000" pitchFamily="50" charset="-128"/>
                <a:ea typeface="HG丸ｺﾞｼｯｸM-PRO" panose="020F0600000000000000" pitchFamily="50" charset="-128"/>
              </a:rPr>
              <a:t>)</a:t>
            </a:r>
          </a:p>
          <a:p>
            <a:r>
              <a:rPr lang="ja-JP" altLang="en-US" sz="750" dirty="0">
                <a:latin typeface="HG丸ｺﾞｼｯｸM-PRO" panose="020F0600000000000000" pitchFamily="50" charset="-128"/>
                <a:ea typeface="HG丸ｺﾞｼｯｸM-PRO" panose="020F0600000000000000" pitchFamily="50" charset="-128"/>
              </a:rPr>
              <a:t>　　　　　　　　　　　　　　　　　　</a:t>
            </a:r>
            <a:r>
              <a:rPr lang="en-US" altLang="ja-JP" sz="750" dirty="0">
                <a:latin typeface="HG丸ｺﾞｼｯｸM-PRO" panose="020F0600000000000000" pitchFamily="50" charset="-128"/>
                <a:ea typeface="HG丸ｺﾞｼｯｸM-PRO" panose="020F0600000000000000" pitchFamily="50" charset="-128"/>
              </a:rPr>
              <a:t>/(C </a:t>
            </a:r>
            <a:r>
              <a:rPr lang="ja-JP" altLang="en-US" sz="750" dirty="0">
                <a:latin typeface="HG丸ｺﾞｼｯｸM-PRO" panose="020F0600000000000000" pitchFamily="50" charset="-128"/>
                <a:ea typeface="HG丸ｺﾞｼｯｸM-PRO" panose="020F0600000000000000" pitchFamily="50" charset="-128"/>
              </a:rPr>
              <a:t>ジェネリック医薬品薬剤数量</a:t>
            </a:r>
            <a:r>
              <a:rPr lang="en-US" altLang="ja-JP" sz="750" dirty="0">
                <a:latin typeface="HG丸ｺﾞｼｯｸM-PRO" panose="020F0600000000000000" pitchFamily="50" charset="-128"/>
                <a:ea typeface="HG丸ｺﾞｼｯｸM-PRO" panose="020F0600000000000000" pitchFamily="50" charset="-128"/>
              </a:rPr>
              <a:t>+E </a:t>
            </a:r>
            <a:r>
              <a:rPr lang="ja-JP" altLang="en-US" sz="750" dirty="0">
                <a:latin typeface="HG丸ｺﾞｼｯｸM-PRO" panose="020F0600000000000000" pitchFamily="50" charset="-128"/>
                <a:ea typeface="HG丸ｺﾞｼｯｸM-PRO" panose="020F0600000000000000" pitchFamily="50" charset="-128"/>
              </a:rPr>
              <a:t>先発品薬剤数量のうちジェネリック医薬品が存在する数量</a:t>
            </a:r>
            <a:r>
              <a:rPr lang="en-US" altLang="ja-JP" sz="750" dirty="0">
                <a:latin typeface="HG丸ｺﾞｼｯｸM-PRO" panose="020F0600000000000000" pitchFamily="50" charset="-128"/>
                <a:ea typeface="HG丸ｺﾞｼｯｸM-PRO" panose="020F0600000000000000" pitchFamily="50" charset="-128"/>
              </a:rPr>
              <a:t>)</a:t>
            </a:r>
          </a:p>
        </p:txBody>
      </p:sp>
      <p:sp>
        <p:nvSpPr>
          <p:cNvPr id="10" name="コンテンツ プレースホルダー 2">
            <a:extLst>
              <a:ext uri="{FF2B5EF4-FFF2-40B4-BE49-F238E27FC236}">
                <a16:creationId xmlns:a16="http://schemas.microsoft.com/office/drawing/2014/main" id="{26423C7E-DB2B-46CF-93A4-074561C49289}"/>
              </a:ext>
            </a:extLst>
          </p:cNvPr>
          <p:cNvSpPr txBox="1">
            <a:spLocks/>
          </p:cNvSpPr>
          <p:nvPr/>
        </p:nvSpPr>
        <p:spPr>
          <a:xfrm>
            <a:off x="102324" y="530738"/>
            <a:ext cx="5994000" cy="2448078"/>
          </a:xfrm>
          <a:prstGeom prst="rect">
            <a:avLst/>
          </a:prstGeom>
        </p:spPr>
        <p:txBody>
          <a:bodyPr vert="horz" wrap="square" lIns="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年度における、ジェネリック医薬品への切替ポテンシャル</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医科調剤レセプト、数量ベース</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･薬剤数量の内訳を示しています。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薬剤総量</a:t>
            </a:r>
            <a:r>
              <a:rPr lang="en-US" altLang="ja-JP" sz="1130" dirty="0">
                <a:solidFill>
                  <a:schemeClr val="tx1"/>
                </a:solidFill>
                <a:latin typeface="HG丸ｺﾞｼｯｸM-PRO" panose="020F0600000000000000" pitchFamily="50" charset="-128"/>
                <a:ea typeface="HG丸ｺﾞｼｯｸM-PRO" panose="020F0600000000000000" pitchFamily="50" charset="-128"/>
              </a:rPr>
              <a:t>75</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6,195</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a:t>
            </a:r>
            <a:r>
              <a:rPr lang="en-US" altLang="ja-JP" sz="1130" dirty="0">
                <a:solidFill>
                  <a:schemeClr val="tx1"/>
                </a:solidFill>
                <a:latin typeface="HG丸ｺﾞｼｯｸM-PRO" panose="020F0600000000000000" pitchFamily="50" charset="-128"/>
                <a:ea typeface="HG丸ｺﾞｼｯｸM-PRO" panose="020F0600000000000000" pitchFamily="50" charset="-128"/>
              </a:rPr>
              <a:t>(A)</a:t>
            </a:r>
            <a:r>
              <a:rPr lang="ja-JP" altLang="en-US" sz="1130" dirty="0">
                <a:solidFill>
                  <a:schemeClr val="tx1"/>
                </a:solidFill>
                <a:latin typeface="HG丸ｺﾞｼｯｸM-PRO" panose="020F0600000000000000" pitchFamily="50" charset="-128"/>
                <a:ea typeface="HG丸ｺﾞｼｯｸM-PRO" panose="020F0600000000000000" pitchFamily="50" charset="-128"/>
              </a:rPr>
              <a:t>のうち、厚生労働省が定めているジェネリック普及率算出対象となる薬剤総量は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60</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8,862</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a:t>
            </a:r>
            <a:r>
              <a:rPr lang="en-US" altLang="ja-JP" sz="1130" dirty="0">
                <a:solidFill>
                  <a:schemeClr val="tx1"/>
                </a:solidFill>
                <a:latin typeface="HG丸ｺﾞｼｯｸM-PRO" panose="020F0600000000000000" pitchFamily="50" charset="-128"/>
                <a:ea typeface="HG丸ｺﾞｼｯｸM-PRO" panose="020F0600000000000000" pitchFamily="50" charset="-128"/>
              </a:rPr>
              <a:t>(B)</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となります。以下、この数量を基に記述をします。先発品薬剤数量は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36</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9,663</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a:t>
            </a:r>
            <a:r>
              <a:rPr lang="en-US" altLang="ja-JP" sz="1130" dirty="0">
                <a:solidFill>
                  <a:schemeClr val="tx1"/>
                </a:solidFill>
                <a:latin typeface="HG丸ｺﾞｼｯｸM-PRO" panose="020F0600000000000000" pitchFamily="50" charset="-128"/>
                <a:ea typeface="HG丸ｺﾞｼｯｸM-PRO" panose="020F0600000000000000" pitchFamily="50" charset="-128"/>
              </a:rPr>
              <a:t>(D)</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a:t>
            </a:r>
            <a:r>
              <a:rPr lang="en-US" altLang="ja-JP" sz="1130" dirty="0">
                <a:solidFill>
                  <a:schemeClr val="tx1"/>
                </a:solidFill>
                <a:latin typeface="HG丸ｺﾞｼｯｸM-PRO" panose="020F0600000000000000" pitchFamily="50" charset="-128"/>
                <a:ea typeface="HG丸ｺﾞｼｯｸM-PRO" panose="020F0600000000000000" pitchFamily="50" charset="-128"/>
              </a:rPr>
              <a:t>60.7%</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を占め、このうちジェネリック医薬品が存在する数量は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664</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a:t>
            </a:r>
            <a:r>
              <a:rPr lang="en-US" altLang="ja-JP" sz="1130" dirty="0">
                <a:solidFill>
                  <a:schemeClr val="tx1"/>
                </a:solidFill>
                <a:latin typeface="HG丸ｺﾞｼｯｸM-PRO" panose="020F0600000000000000" pitchFamily="50" charset="-128"/>
                <a:ea typeface="HG丸ｺﾞｼｯｸM-PRO" panose="020F0600000000000000" pitchFamily="50" charset="-128"/>
              </a:rPr>
              <a:t>(E)</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となり、</a:t>
            </a:r>
            <a:r>
              <a:rPr lang="en-US" altLang="ja-JP" sz="1130" dirty="0">
                <a:solidFill>
                  <a:schemeClr val="tx1"/>
                </a:solidFill>
                <a:latin typeface="HG丸ｺﾞｼｯｸM-PRO" panose="020F0600000000000000" pitchFamily="50" charset="-128"/>
                <a:ea typeface="HG丸ｺﾞｼｯｸM-PRO" panose="020F0600000000000000" pitchFamily="50" charset="-128"/>
              </a:rPr>
              <a:t>8.3%</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を占めています。さらに株式会社データホライゾン基準の通知対象薬剤のみに絞り込むと、</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億</a:t>
            </a:r>
            <a:r>
              <a:rPr lang="en-US" altLang="ja-JP" sz="1130" dirty="0">
                <a:solidFill>
                  <a:schemeClr val="tx1"/>
                </a:solidFill>
                <a:latin typeface="HG丸ｺﾞｼｯｸM-PRO" panose="020F0600000000000000" pitchFamily="50" charset="-128"/>
                <a:ea typeface="HG丸ｺﾞｼｯｸM-PRO" panose="020F0600000000000000" pitchFamily="50" charset="-128"/>
              </a:rPr>
              <a:t>7,677</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a:t>
            </a:r>
            <a:r>
              <a:rPr lang="en-US" altLang="ja-JP" sz="1130" dirty="0">
                <a:solidFill>
                  <a:schemeClr val="tx1"/>
                </a:solidFill>
                <a:latin typeface="HG丸ｺﾞｼｯｸM-PRO" panose="020F0600000000000000" pitchFamily="50" charset="-128"/>
                <a:ea typeface="HG丸ｺﾞｼｯｸM-PRO" panose="020F0600000000000000" pitchFamily="50" charset="-128"/>
              </a:rPr>
              <a:t>(E1)</a:t>
            </a:r>
            <a:r>
              <a:rPr lang="ja-JP" altLang="en-US" sz="1130" dirty="0">
                <a:solidFill>
                  <a:schemeClr val="tx1"/>
                </a:solidFill>
                <a:latin typeface="HG丸ｺﾞｼｯｸM-PRO" panose="020F0600000000000000" pitchFamily="50" charset="-128"/>
                <a:ea typeface="HG丸ｺﾞｼｯｸM-PRO" panose="020F0600000000000000" pitchFamily="50" charset="-128"/>
              </a:rPr>
              <a:t>がジェネリック医薬品切り替え可能数量となります。現在のジェネリック医薬品普及率</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数量ベース</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82.5%</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です。ジェネリック医薬品切り替え可能数量</a:t>
            </a:r>
            <a:r>
              <a:rPr lang="en-US" altLang="ja-JP" sz="1130" dirty="0">
                <a:solidFill>
                  <a:schemeClr val="tx1"/>
                </a:solidFill>
                <a:latin typeface="HG丸ｺﾞｼｯｸM-PRO" panose="020F0600000000000000" pitchFamily="50" charset="-128"/>
                <a:ea typeface="HG丸ｺﾞｼｯｸM-PRO" panose="020F0600000000000000" pitchFamily="50" charset="-128"/>
              </a:rPr>
              <a:t>(E1)</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をすべてジェネリック医薬品へ切り替えたと仮定すると、ジェネリック医薬品に置き換えられる先発品及びジェネリック医薬品をベースとしたジェネリック医薬品普及率は、現在の</a:t>
            </a:r>
            <a:r>
              <a:rPr lang="en-US" altLang="ja-JP" sz="1130" dirty="0">
                <a:solidFill>
                  <a:schemeClr val="tx1"/>
                </a:solidFill>
                <a:latin typeface="HG丸ｺﾞｼｯｸM-PRO" panose="020F0600000000000000" pitchFamily="50" charset="-128"/>
                <a:ea typeface="HG丸ｺﾞｼｯｸM-PRO" panose="020F0600000000000000" pitchFamily="50" charset="-128"/>
              </a:rPr>
              <a:t>82.5%</a:t>
            </a:r>
            <a:r>
              <a:rPr lang="ja-JP" altLang="en-US" sz="1130" dirty="0">
                <a:solidFill>
                  <a:schemeClr val="tx1"/>
                </a:solidFill>
                <a:latin typeface="HG丸ｺﾞｼｯｸM-PRO" panose="020F0600000000000000" pitchFamily="50" charset="-128"/>
                <a:ea typeface="HG丸ｺﾞｼｯｸM-PRO" panose="020F0600000000000000" pitchFamily="50" charset="-128"/>
              </a:rPr>
              <a:t>から</a:t>
            </a:r>
            <a:r>
              <a:rPr lang="en-US" altLang="ja-JP" sz="1130" dirty="0">
                <a:solidFill>
                  <a:schemeClr val="tx1"/>
                </a:solidFill>
                <a:latin typeface="HG丸ｺﾞｼｯｸM-PRO" panose="020F0600000000000000" pitchFamily="50" charset="-128"/>
                <a:ea typeface="HG丸ｺﾞｼｯｸM-PRO" panose="020F0600000000000000" pitchFamily="50" charset="-128"/>
              </a:rPr>
              <a:t>92.1%</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となります。</a:t>
            </a:r>
          </a:p>
        </p:txBody>
      </p:sp>
      <p:pic>
        <p:nvPicPr>
          <p:cNvPr id="2" name="図 1">
            <a:extLst>
              <a:ext uri="{FF2B5EF4-FFF2-40B4-BE49-F238E27FC236}">
                <a16:creationId xmlns:a16="http://schemas.microsoft.com/office/drawing/2014/main" id="{B9E7D2A0-6A3B-481D-954A-56A54FAA0F85}"/>
              </a:ext>
            </a:extLst>
          </p:cNvPr>
          <p:cNvPicPr>
            <a:picLocks/>
          </p:cNvPicPr>
          <p:nvPr/>
        </p:nvPicPr>
        <p:blipFill>
          <a:blip r:embed="rId2"/>
          <a:stretch>
            <a:fillRect/>
          </a:stretch>
        </p:blipFill>
        <p:spPr>
          <a:xfrm>
            <a:off x="198120" y="3268493"/>
            <a:ext cx="6036035" cy="2534400"/>
          </a:xfrm>
          <a:prstGeom prst="rect">
            <a:avLst/>
          </a:prstGeom>
        </p:spPr>
      </p:pic>
    </p:spTree>
    <p:extLst>
      <p:ext uri="{BB962C8B-B14F-4D97-AF65-F5344CB8AC3E}">
        <p14:creationId xmlns:p14="http://schemas.microsoft.com/office/powerpoint/2010/main" val="11436866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797072"/>
            <a:ext cx="5439852"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歯科健康診査有所見者割合</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21</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2324" y="5790478"/>
            <a:ext cx="5650393" cy="266227"/>
          </a:xfrm>
          <a:prstGeom prst="rect">
            <a:avLst/>
          </a:prstGeom>
          <a:noFill/>
          <a:ln>
            <a:noFill/>
          </a:ln>
        </p:spPr>
        <p:txBody>
          <a:bodyPr wrap="square" lIns="86400" rIns="0" rtlCol="0" anchor="ctr" anchorCtr="0">
            <a:spAutoFit/>
          </a:bodyPr>
          <a:lstStyle/>
          <a:p>
            <a:r>
              <a:rPr lang="zh-TW" altLang="en-US" sz="1130">
                <a:latin typeface="HG丸ｺﾞｼｯｸM-PRO" panose="020F0600000000000000" pitchFamily="50" charset="-128"/>
                <a:ea typeface="HG丸ｺﾞｼｯｸM-PRO" panose="020F0600000000000000" pitchFamily="50" charset="-128"/>
              </a:rPr>
              <a:t>歯科健康診査有所見者割合</a:t>
            </a:r>
            <a:r>
              <a:rPr lang="en-US" altLang="zh-TW" sz="1130">
                <a:latin typeface="HG丸ｺﾞｼｯｸM-PRO" panose="020F0600000000000000" pitchFamily="50" charset="-128"/>
                <a:ea typeface="HG丸ｺﾞｼｯｸM-PRO" panose="020F0600000000000000" pitchFamily="50" charset="-128"/>
              </a:rPr>
              <a:t>(</a:t>
            </a:r>
            <a:r>
              <a:rPr lang="zh-TW"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TW" altLang="en-US" sz="1130">
                <a:latin typeface="HG丸ｺﾞｼｯｸM-PRO" panose="020F0600000000000000" pitchFamily="50" charset="-128"/>
                <a:ea typeface="HG丸ｺﾞｼｯｸM-PRO" panose="020F0600000000000000" pitchFamily="50" charset="-128"/>
              </a:rPr>
              <a:t>年度</a:t>
            </a:r>
            <a:r>
              <a:rPr lang="en-US" altLang="zh-TW"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2" name="注釈文章 18">
            <a:extLst>
              <a:ext uri="{FF2B5EF4-FFF2-40B4-BE49-F238E27FC236}">
                <a16:creationId xmlns:a16="http://schemas.microsoft.com/office/drawing/2014/main" id="{ADB7E5A1-A7F5-45A1-9EB3-11F2AF724CFD}"/>
              </a:ext>
            </a:extLst>
          </p:cNvPr>
          <p:cNvSpPr txBox="1">
            <a:spLocks/>
          </p:cNvSpPr>
          <p:nvPr/>
        </p:nvSpPr>
        <p:spPr>
          <a:xfrm>
            <a:off x="198120" y="4880814"/>
            <a:ext cx="5439852" cy="902491"/>
          </a:xfrm>
          <a:prstGeom prst="rect">
            <a:avLst/>
          </a:prstGeom>
          <a:noFill/>
          <a:ln>
            <a:noFill/>
          </a:ln>
        </p:spPr>
        <p:txBody>
          <a:bodyPr wrap="square" lIns="0" rIns="0" rtlCol="0">
            <a:spAutoFit/>
          </a:bodyPr>
          <a:lstStyle/>
          <a:p>
            <a:r>
              <a:rPr lang="ja-JP" altLang="en-US" sz="752" dirty="0">
                <a:latin typeface="HG丸ｺﾞｼｯｸM-PRO" panose="020F0600000000000000" pitchFamily="50" charset="-128"/>
                <a:ea typeface="HG丸ｺﾞｼｯｸM-PRO" panose="020F0600000000000000" pitchFamily="50" charset="-128"/>
              </a:rPr>
              <a:t>データ化範囲</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分析対象</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歯科健診データは令和</a:t>
            </a:r>
            <a:r>
              <a:rPr lang="en-US" altLang="ja-JP" sz="752" dirty="0">
                <a:latin typeface="HG丸ｺﾞｼｯｸM-PRO" panose="020F0600000000000000" pitchFamily="50" charset="-128"/>
                <a:ea typeface="HG丸ｺﾞｼｯｸM-PRO" panose="020F0600000000000000" pitchFamily="50" charset="-128"/>
              </a:rPr>
              <a:t>6</a:t>
            </a:r>
            <a:r>
              <a:rPr lang="ja-JP" altLang="en-US" sz="752" dirty="0">
                <a:latin typeface="HG丸ｺﾞｼｯｸM-PRO" panose="020F0600000000000000" pitchFamily="50" charset="-128"/>
                <a:ea typeface="HG丸ｺﾞｼｯｸM-PRO" panose="020F0600000000000000" pitchFamily="50" charset="-128"/>
              </a:rPr>
              <a:t>年</a:t>
            </a:r>
            <a:r>
              <a:rPr lang="en-US" altLang="ja-JP" sz="752" dirty="0">
                <a:latin typeface="HG丸ｺﾞｼｯｸM-PRO" panose="020F0600000000000000" pitchFamily="50" charset="-128"/>
                <a:ea typeface="HG丸ｺﾞｼｯｸM-PRO" panose="020F0600000000000000" pitchFamily="50" charset="-128"/>
              </a:rPr>
              <a:t>4</a:t>
            </a:r>
            <a:r>
              <a:rPr lang="ja-JP" altLang="en-US" sz="752" dirty="0">
                <a:latin typeface="HG丸ｺﾞｼｯｸM-PRO" panose="020F0600000000000000" pitchFamily="50" charset="-128"/>
                <a:ea typeface="HG丸ｺﾞｼｯｸM-PRO" panose="020F0600000000000000" pitchFamily="50" charset="-128"/>
              </a:rPr>
              <a:t>月～令和</a:t>
            </a:r>
            <a:r>
              <a:rPr lang="en-US" altLang="ja-JP" sz="752" dirty="0">
                <a:latin typeface="HG丸ｺﾞｼｯｸM-PRO" panose="020F0600000000000000" pitchFamily="50" charset="-128"/>
                <a:ea typeface="HG丸ｺﾞｼｯｸM-PRO" panose="020F0600000000000000" pitchFamily="50" charset="-128"/>
              </a:rPr>
              <a:t>7</a:t>
            </a:r>
            <a:r>
              <a:rPr lang="ja-JP" altLang="en-US" sz="752" dirty="0">
                <a:latin typeface="HG丸ｺﾞｼｯｸM-PRO" panose="020F0600000000000000" pitchFamily="50" charset="-128"/>
                <a:ea typeface="HG丸ｺﾞｼｯｸM-PRO" panose="020F0600000000000000" pitchFamily="50" charset="-128"/>
              </a:rPr>
              <a:t>年</a:t>
            </a:r>
            <a:r>
              <a:rPr lang="en-US" altLang="ja-JP" sz="752" dirty="0">
                <a:latin typeface="HG丸ｺﾞｼｯｸM-PRO" panose="020F0600000000000000" pitchFamily="50" charset="-128"/>
                <a:ea typeface="HG丸ｺﾞｼｯｸM-PRO" panose="020F0600000000000000" pitchFamily="50" charset="-128"/>
              </a:rPr>
              <a:t>3</a:t>
            </a:r>
            <a:r>
              <a:rPr lang="ja-JP" altLang="en-US" sz="752" dirty="0">
                <a:latin typeface="HG丸ｺﾞｼｯｸM-PRO" panose="020F0600000000000000" pitchFamily="50" charset="-128"/>
                <a:ea typeface="HG丸ｺﾞｼｯｸM-PRO" panose="020F0600000000000000" pitchFamily="50" charset="-128"/>
              </a:rPr>
              <a:t>月健診分</a:t>
            </a:r>
            <a:r>
              <a:rPr lang="en-US" altLang="ja-JP" sz="752" dirty="0">
                <a:latin typeface="HG丸ｺﾞｼｯｸM-PRO" panose="020F0600000000000000" pitchFamily="50" charset="-128"/>
                <a:ea typeface="HG丸ｺﾞｼｯｸM-PRO" panose="020F0600000000000000" pitchFamily="50" charset="-128"/>
              </a:rPr>
              <a:t>(12</a:t>
            </a:r>
            <a:r>
              <a:rPr lang="ja-JP" altLang="en-US" sz="752" dirty="0">
                <a:latin typeface="HG丸ｺﾞｼｯｸM-PRO" panose="020F0600000000000000" pitchFamily="50" charset="-128"/>
                <a:ea typeface="HG丸ｺﾞｼｯｸM-PRO" panose="020F0600000000000000" pitchFamily="50" charset="-128"/>
              </a:rPr>
              <a:t>カ月分</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err="1">
                <a:latin typeface="HG丸ｺﾞｼｯｸM-PRO" panose="020F0600000000000000" pitchFamily="50" charset="-128"/>
                <a:ea typeface="HG丸ｺﾞｼｯｸM-PRO" panose="020F0600000000000000" pitchFamily="50" charset="-128"/>
              </a:rPr>
              <a:t>。</a:t>
            </a:r>
            <a:endParaRPr lang="en-US" altLang="ja-JP" sz="752" dirty="0">
              <a:latin typeface="HG丸ｺﾞｼｯｸM-PRO" panose="020F0600000000000000" pitchFamily="50" charset="-128"/>
              <a:ea typeface="HG丸ｺﾞｼｯｸM-PRO" panose="020F0600000000000000" pitchFamily="50" charset="-128"/>
            </a:endParaRPr>
          </a:p>
          <a:p>
            <a:r>
              <a:rPr lang="ja-JP" altLang="en-US" sz="752" dirty="0">
                <a:latin typeface="HG丸ｺﾞｼｯｸM-PRO" panose="020F0600000000000000" pitchFamily="50" charset="-128"/>
                <a:ea typeface="HG丸ｺﾞｼｯｸM-PRO" panose="020F0600000000000000" pitchFamily="50" charset="-128"/>
              </a:rPr>
              <a:t>資格確認条件</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令和</a:t>
            </a:r>
            <a:r>
              <a:rPr lang="en-US" altLang="ja-JP" sz="752" dirty="0">
                <a:latin typeface="HG丸ｺﾞｼｯｸM-PRO" panose="020F0600000000000000" pitchFamily="50" charset="-128"/>
                <a:ea typeface="HG丸ｺﾞｼｯｸM-PRO" panose="020F0600000000000000" pitchFamily="50" charset="-128"/>
              </a:rPr>
              <a:t>7</a:t>
            </a:r>
            <a:r>
              <a:rPr lang="ja-JP" altLang="en-US" sz="752" dirty="0">
                <a:latin typeface="HG丸ｺﾞｼｯｸM-PRO" panose="020F0600000000000000" pitchFamily="50" charset="-128"/>
                <a:ea typeface="HG丸ｺﾞｼｯｸM-PRO" panose="020F0600000000000000" pitchFamily="50" charset="-128"/>
              </a:rPr>
              <a:t>年</a:t>
            </a:r>
            <a:r>
              <a:rPr lang="en-US" altLang="ja-JP" sz="752" dirty="0">
                <a:latin typeface="HG丸ｺﾞｼｯｸM-PRO" panose="020F0600000000000000" pitchFamily="50" charset="-128"/>
                <a:ea typeface="HG丸ｺﾞｼｯｸM-PRO" panose="020F0600000000000000" pitchFamily="50" charset="-128"/>
              </a:rPr>
              <a:t>3</a:t>
            </a:r>
            <a:r>
              <a:rPr lang="ja-JP" altLang="en-US" sz="752" dirty="0">
                <a:latin typeface="HG丸ｺﾞｼｯｸM-PRO" panose="020F0600000000000000" pitchFamily="50" charset="-128"/>
                <a:ea typeface="HG丸ｺﾞｼｯｸM-PRO" panose="020F0600000000000000" pitchFamily="50" charset="-128"/>
              </a:rPr>
              <a:t>月</a:t>
            </a:r>
            <a:r>
              <a:rPr lang="en-US" altLang="ja-JP" sz="752" dirty="0">
                <a:latin typeface="HG丸ｺﾞｼｯｸM-PRO" panose="020F0600000000000000" pitchFamily="50" charset="-128"/>
                <a:ea typeface="HG丸ｺﾞｼｯｸM-PRO" panose="020F0600000000000000" pitchFamily="50" charset="-128"/>
              </a:rPr>
              <a:t>31</a:t>
            </a:r>
            <a:r>
              <a:rPr lang="ja-JP" altLang="en-US" sz="752" dirty="0">
                <a:latin typeface="HG丸ｺﾞｼｯｸM-PRO" panose="020F0600000000000000" pitchFamily="50" charset="-128"/>
                <a:ea typeface="HG丸ｺﾞｼｯｸM-PRO" panose="020F0600000000000000" pitchFamily="50" charset="-128"/>
              </a:rPr>
              <a:t>日時点。ただし、除外対象者は含まれない。</a:t>
            </a:r>
            <a:endParaRPr lang="en-US" altLang="ja-JP" sz="752" dirty="0">
              <a:latin typeface="HG丸ｺﾞｼｯｸM-PRO" panose="020F0600000000000000" pitchFamily="50" charset="-128"/>
              <a:ea typeface="HG丸ｺﾞｼｯｸM-PRO" panose="020F0600000000000000" pitchFamily="50" charset="-128"/>
            </a:endParaRPr>
          </a:p>
          <a:p>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対象者数</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健診検査値が記録されている者の人数。ただし、除外対象者は含まれない。</a:t>
            </a:r>
            <a:endParaRPr lang="en-US" altLang="ja-JP" sz="752" dirty="0">
              <a:latin typeface="HG丸ｺﾞｼｯｸM-PRO" panose="020F0600000000000000" pitchFamily="50" charset="-128"/>
              <a:ea typeface="HG丸ｺﾞｼｯｸM-PRO" panose="020F0600000000000000" pitchFamily="50" charset="-128"/>
            </a:endParaRPr>
          </a:p>
          <a:p>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該当者数</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対象者のうち、それぞれ以下に該当する者の人数。</a:t>
            </a:r>
            <a:endParaRPr lang="en-US" altLang="ja-JP" sz="752" dirty="0">
              <a:latin typeface="HG丸ｺﾞｼｯｸM-PRO" panose="020F0600000000000000" pitchFamily="50" charset="-128"/>
              <a:ea typeface="HG丸ｺﾞｼｯｸM-PRO" panose="020F0600000000000000" pitchFamily="50" charset="-128"/>
            </a:endParaRPr>
          </a:p>
          <a:p>
            <a:r>
              <a:rPr lang="zh-TW" altLang="en-US" sz="752" dirty="0">
                <a:latin typeface="HG丸ｺﾞｼｯｸM-PRO" panose="020F0600000000000000" pitchFamily="50" charset="-128"/>
                <a:ea typeface="HG丸ｺﾞｼｯｸM-PRO" panose="020F0600000000000000" pitchFamily="50" charset="-128"/>
              </a:rPr>
              <a:t>　　　　　　現在歯</a:t>
            </a:r>
            <a:r>
              <a:rPr lang="en-US" altLang="zh-TW" sz="752" dirty="0">
                <a:latin typeface="HG丸ｺﾞｼｯｸM-PRO" panose="020F0600000000000000" pitchFamily="50" charset="-128"/>
                <a:ea typeface="HG丸ｺﾞｼｯｸM-PRO" panose="020F0600000000000000" pitchFamily="50" charset="-128"/>
              </a:rPr>
              <a:t>…20</a:t>
            </a:r>
            <a:r>
              <a:rPr lang="zh-TW" altLang="en-US" sz="752" dirty="0">
                <a:latin typeface="HG丸ｺﾞｼｯｸM-PRO" panose="020F0600000000000000" pitchFamily="50" charset="-128"/>
                <a:ea typeface="HG丸ｺﾞｼｯｸM-PRO" panose="020F0600000000000000" pitchFamily="50" charset="-128"/>
              </a:rPr>
              <a:t>本未満</a:t>
            </a:r>
            <a:r>
              <a:rPr lang="ja-JP" altLang="en-US" sz="752" dirty="0" err="1">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咬合の状態</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要注意、歯垢</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中程度･多量、食渣</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中程度･多量、</a:t>
            </a:r>
            <a:endParaRPr lang="en-US" altLang="ja-JP" sz="752" dirty="0">
              <a:latin typeface="HG丸ｺﾞｼｯｸM-PRO" panose="020F0600000000000000" pitchFamily="50" charset="-128"/>
              <a:ea typeface="HG丸ｺﾞｼｯｸM-PRO" panose="020F0600000000000000" pitchFamily="50" charset="-128"/>
            </a:endParaRPr>
          </a:p>
          <a:p>
            <a:r>
              <a:rPr lang="ja-JP" altLang="en-US" sz="752" dirty="0">
                <a:latin typeface="HG丸ｺﾞｼｯｸM-PRO" panose="020F0600000000000000" pitchFamily="50" charset="-128"/>
                <a:ea typeface="HG丸ｺﾞｼｯｸM-PRO" panose="020F0600000000000000" pitchFamily="50" charset="-128"/>
              </a:rPr>
              <a:t>　　　　　　舌苔</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中程度･多量、口臭</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中程度･多量、口腔乾燥</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中等度･重度、</a:t>
            </a:r>
            <a:r>
              <a:rPr lang="zh-TW" altLang="en-US" sz="752" dirty="0">
                <a:latin typeface="HG丸ｺﾞｼｯｸM-PRO" panose="020F0600000000000000" pitchFamily="50" charset="-128"/>
                <a:ea typeface="HG丸ｺﾞｼｯｸM-PRO" panose="020F0600000000000000" pitchFamily="50" charset="-128"/>
              </a:rPr>
              <a:t>咀嚼能力評価</a:t>
            </a:r>
            <a:r>
              <a:rPr lang="en-US" altLang="zh-TW" sz="752" dirty="0">
                <a:latin typeface="HG丸ｺﾞｼｯｸM-PRO" panose="020F0600000000000000" pitchFamily="50" charset="-128"/>
                <a:ea typeface="HG丸ｺﾞｼｯｸM-PRO" panose="020F0600000000000000" pitchFamily="50" charset="-128"/>
              </a:rPr>
              <a:t>…</a:t>
            </a:r>
            <a:r>
              <a:rPr lang="zh-TW" altLang="en-US" sz="752" dirty="0">
                <a:latin typeface="HG丸ｺﾞｼｯｸM-PRO" panose="020F0600000000000000" pitchFamily="50" charset="-128"/>
                <a:ea typeface="HG丸ｺﾞｼｯｸM-PRO" panose="020F0600000000000000" pitchFamily="50" charset="-128"/>
              </a:rPr>
              <a:t>要注意</a:t>
            </a:r>
            <a:r>
              <a:rPr lang="ja-JP" altLang="en-US" sz="752" dirty="0" err="1">
                <a:latin typeface="HG丸ｺﾞｼｯｸM-PRO" panose="020F0600000000000000" pitchFamily="50" charset="-128"/>
                <a:ea typeface="HG丸ｺﾞｼｯｸM-PRO" panose="020F0600000000000000" pitchFamily="50" charset="-128"/>
              </a:rPr>
              <a:t>、</a:t>
            </a:r>
            <a:endParaRPr lang="en-US" altLang="zh-TW" sz="752" dirty="0">
              <a:latin typeface="HG丸ｺﾞｼｯｸM-PRO" panose="020F0600000000000000" pitchFamily="50" charset="-128"/>
              <a:ea typeface="HG丸ｺﾞｼｯｸM-PRO" panose="020F0600000000000000" pitchFamily="50" charset="-128"/>
            </a:endParaRPr>
          </a:p>
          <a:p>
            <a:r>
              <a:rPr lang="ja-JP" altLang="en-US" sz="752" dirty="0">
                <a:latin typeface="HG丸ｺﾞｼｯｸM-PRO" panose="020F0600000000000000" pitchFamily="50" charset="-128"/>
                <a:ea typeface="HG丸ｺﾞｼｯｸM-PRO" panose="020F0600000000000000" pitchFamily="50" charset="-128"/>
              </a:rPr>
              <a:t>　　　　　　</a:t>
            </a:r>
            <a:r>
              <a:rPr lang="zh-TW" altLang="en-US" sz="752" dirty="0">
                <a:latin typeface="HG丸ｺﾞｼｯｸM-PRO" panose="020F0600000000000000" pitchFamily="50" charset="-128"/>
                <a:ea typeface="HG丸ｺﾞｼｯｸM-PRO" panose="020F0600000000000000" pitchFamily="50" charset="-128"/>
              </a:rPr>
              <a:t>舌</a:t>
            </a:r>
            <a:r>
              <a:rPr lang="ja-JP" altLang="en-US" sz="752" dirty="0">
                <a:latin typeface="HG丸ｺﾞｼｯｸM-PRO" panose="020F0600000000000000" pitchFamily="50" charset="-128"/>
                <a:ea typeface="HG丸ｺﾞｼｯｸM-PRO" panose="020F0600000000000000" pitchFamily="50" charset="-128"/>
              </a:rPr>
              <a:t>･</a:t>
            </a:r>
            <a:r>
              <a:rPr lang="zh-TW" altLang="en-US" sz="752" dirty="0">
                <a:latin typeface="HG丸ｺﾞｼｯｸM-PRO" panose="020F0600000000000000" pitchFamily="50" charset="-128"/>
                <a:ea typeface="HG丸ｺﾞｼｯｸM-PRO" panose="020F0600000000000000" pitchFamily="50" charset="-128"/>
              </a:rPr>
              <a:t>口唇機能評価</a:t>
            </a:r>
            <a:r>
              <a:rPr lang="en-US" altLang="zh-TW" sz="752" dirty="0">
                <a:latin typeface="HG丸ｺﾞｼｯｸM-PRO" panose="020F0600000000000000" pitchFamily="50" charset="-128"/>
                <a:ea typeface="HG丸ｺﾞｼｯｸM-PRO" panose="020F0600000000000000" pitchFamily="50" charset="-128"/>
              </a:rPr>
              <a:t>…</a:t>
            </a:r>
            <a:r>
              <a:rPr lang="zh-TW" altLang="en-US" sz="752" dirty="0">
                <a:latin typeface="HG丸ｺﾞｼｯｸM-PRO" panose="020F0600000000000000" pitchFamily="50" charset="-128"/>
                <a:ea typeface="HG丸ｺﾞｼｯｸM-PRO" panose="020F0600000000000000" pitchFamily="50" charset="-128"/>
              </a:rPr>
              <a:t>要注意</a:t>
            </a:r>
            <a:r>
              <a:rPr lang="ja-JP" altLang="en-US" sz="752" dirty="0" err="1">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嚥下機能評価</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唾液の飲込</a:t>
            </a:r>
            <a:r>
              <a:rPr lang="en-US" altLang="ja-JP" sz="752" dirty="0">
                <a:latin typeface="HG丸ｺﾞｼｯｸM-PRO" panose="020F0600000000000000" pitchFamily="50" charset="-128"/>
                <a:ea typeface="HG丸ｺﾞｼｯｸM-PRO" panose="020F0600000000000000" pitchFamily="50" charset="-128"/>
              </a:rPr>
              <a:t>)…</a:t>
            </a:r>
            <a:r>
              <a:rPr lang="ja-JP" altLang="en-US" sz="752" dirty="0">
                <a:latin typeface="HG丸ｺﾞｼｯｸM-PRO" panose="020F0600000000000000" pitchFamily="50" charset="-128"/>
                <a:ea typeface="HG丸ｺﾞｼｯｸM-PRO" panose="020F0600000000000000" pitchFamily="50" charset="-128"/>
              </a:rPr>
              <a:t>三回未満、</a:t>
            </a:r>
            <a:r>
              <a:rPr lang="zh-TW" altLang="en-US" sz="752" dirty="0">
                <a:latin typeface="HG丸ｺﾞｼｯｸM-PRO" panose="020F0600000000000000" pitchFamily="50" charset="-128"/>
                <a:ea typeface="HG丸ｺﾞｼｯｸM-PRO" panose="020F0600000000000000" pitchFamily="50" charset="-128"/>
              </a:rPr>
              <a:t>嚥下機能評価</a:t>
            </a:r>
            <a:r>
              <a:rPr lang="en-US" altLang="zh-TW" sz="752" dirty="0">
                <a:latin typeface="HG丸ｺﾞｼｯｸM-PRO" panose="020F0600000000000000" pitchFamily="50" charset="-128"/>
                <a:ea typeface="HG丸ｺﾞｼｯｸM-PRO" panose="020F0600000000000000" pitchFamily="50" charset="-128"/>
              </a:rPr>
              <a:t>(</a:t>
            </a:r>
            <a:r>
              <a:rPr lang="zh-TW" altLang="en-US" sz="752" dirty="0">
                <a:latin typeface="HG丸ｺﾞｼｯｸM-PRO" panose="020F0600000000000000" pitchFamily="50" charset="-128"/>
                <a:ea typeface="HG丸ｺﾞｼｯｸM-PRO" panose="020F0600000000000000" pitchFamily="50" charset="-128"/>
              </a:rPr>
              <a:t>総合判定</a:t>
            </a:r>
            <a:r>
              <a:rPr lang="en-US" altLang="zh-TW" sz="752" dirty="0">
                <a:latin typeface="HG丸ｺﾞｼｯｸM-PRO" panose="020F0600000000000000" pitchFamily="50" charset="-128"/>
                <a:ea typeface="HG丸ｺﾞｼｯｸM-PRO" panose="020F0600000000000000" pitchFamily="50" charset="-128"/>
              </a:rPr>
              <a:t>)…</a:t>
            </a:r>
            <a:r>
              <a:rPr lang="zh-TW" altLang="en-US" sz="752" dirty="0">
                <a:latin typeface="HG丸ｺﾞｼｯｸM-PRO" panose="020F0600000000000000" pitchFamily="50" charset="-128"/>
                <a:ea typeface="HG丸ｺﾞｼｯｸM-PRO" panose="020F0600000000000000" pitchFamily="50" charset="-128"/>
              </a:rPr>
              <a:t>要注意</a:t>
            </a:r>
            <a:endParaRPr lang="ja-JP" altLang="en-US" sz="752" dirty="0">
              <a:latin typeface="HG丸ｺﾞｼｯｸM-PRO" panose="020F0600000000000000" pitchFamily="50" charset="-128"/>
              <a:ea typeface="HG丸ｺﾞｼｯｸM-PRO" panose="020F0600000000000000" pitchFamily="50" charset="-128"/>
            </a:endParaRPr>
          </a:p>
        </p:txBody>
      </p:sp>
      <p:sp>
        <p:nvSpPr>
          <p:cNvPr id="11" name="注釈文章 18">
            <a:extLst>
              <a:ext uri="{FF2B5EF4-FFF2-40B4-BE49-F238E27FC236}">
                <a16:creationId xmlns:a16="http://schemas.microsoft.com/office/drawing/2014/main" id="{C1AC2570-A76C-4EA3-A355-7BC9110570F7}"/>
              </a:ext>
            </a:extLst>
          </p:cNvPr>
          <p:cNvSpPr txBox="1">
            <a:spLocks/>
          </p:cNvSpPr>
          <p:nvPr/>
        </p:nvSpPr>
        <p:spPr>
          <a:xfrm>
            <a:off x="198120" y="8707669"/>
            <a:ext cx="5439852" cy="323807"/>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歯科健診データは令和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資格確認条件</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31</a:t>
            </a:r>
            <a:r>
              <a:rPr lang="ja-JP" altLang="en-US" sz="752">
                <a:latin typeface="HG丸ｺﾞｼｯｸM-PRO" panose="020F0600000000000000" pitchFamily="50" charset="-128"/>
                <a:ea typeface="HG丸ｺﾞｼｯｸM-PRO" panose="020F0600000000000000" pitchFamily="50" charset="-128"/>
              </a:rPr>
              <a:t>日時点。ただし、除外対象者は含まれない。</a:t>
            </a:r>
          </a:p>
        </p:txBody>
      </p:sp>
      <p:sp>
        <p:nvSpPr>
          <p:cNvPr id="10" name="コンテンツ プレースホルダー 2">
            <a:extLst>
              <a:ext uri="{FF2B5EF4-FFF2-40B4-BE49-F238E27FC236}">
                <a16:creationId xmlns:a16="http://schemas.microsoft.com/office/drawing/2014/main" id="{4303B071-922D-46DD-B0EE-B8A735559BFA}"/>
              </a:ext>
            </a:extLst>
          </p:cNvPr>
          <p:cNvSpPr txBox="1">
            <a:spLocks/>
          </p:cNvSpPr>
          <p:nvPr/>
        </p:nvSpPr>
        <p:spPr>
          <a:xfrm>
            <a:off x="102324" y="530738"/>
            <a:ext cx="5994076" cy="305375"/>
          </a:xfrm>
          <a:prstGeom prst="rect">
            <a:avLst/>
          </a:prstGeom>
        </p:spPr>
        <p:txBody>
          <a:bodyPr vert="horz"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4</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歯科健康診査に係る分析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5" name="コンテンツ プレースホルダー 2">
            <a:extLst>
              <a:ext uri="{FF2B5EF4-FFF2-40B4-BE49-F238E27FC236}">
                <a16:creationId xmlns:a16="http://schemas.microsoft.com/office/drawing/2014/main" id="{90DE8389-0E5E-44AD-A1D0-958CFCCA1666}"/>
              </a:ext>
            </a:extLst>
          </p:cNvPr>
          <p:cNvSpPr txBox="1">
            <a:spLocks/>
          </p:cNvSpPr>
          <p:nvPr/>
        </p:nvSpPr>
        <p:spPr>
          <a:xfrm>
            <a:off x="102324" y="843312"/>
            <a:ext cx="5994000" cy="926507"/>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年度における、歯科健康診査受診者の有所見者割合を示しています。有所見者割合が高い項目は歯垢</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中程度･多量</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err="1">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現在歯</a:t>
            </a:r>
            <a:r>
              <a:rPr lang="en-US" altLang="ja-JP" sz="1130" dirty="0">
                <a:solidFill>
                  <a:schemeClr val="tx1"/>
                </a:solidFill>
                <a:latin typeface="HG丸ｺﾞｼｯｸM-PRO" panose="020F0600000000000000" pitchFamily="50" charset="-128"/>
                <a:ea typeface="HG丸ｺﾞｼｯｸM-PRO" panose="020F0600000000000000" pitchFamily="50" charset="-128"/>
              </a:rPr>
              <a:t>(20</a:t>
            </a:r>
            <a:r>
              <a:rPr lang="ja-JP" altLang="en-US" sz="1130" dirty="0">
                <a:solidFill>
                  <a:schemeClr val="tx1"/>
                </a:solidFill>
                <a:latin typeface="HG丸ｺﾞｼｯｸM-PRO" panose="020F0600000000000000" pitchFamily="50" charset="-128"/>
                <a:ea typeface="HG丸ｺﾞｼｯｸM-PRO" panose="020F0600000000000000" pitchFamily="50" charset="-128"/>
              </a:rPr>
              <a:t>本未満</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err="1">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舌苔</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中程度･多量</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であり、低い項目は口腔乾燥</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中等度･重度</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err="1">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咀嚼能力評価</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要注意</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err="1">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嚥下機能評価</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唾液の飲込</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となっています。</a:t>
            </a:r>
          </a:p>
        </p:txBody>
      </p:sp>
      <p:pic>
        <p:nvPicPr>
          <p:cNvPr id="2" name="図 1">
            <a:extLst>
              <a:ext uri="{FF2B5EF4-FFF2-40B4-BE49-F238E27FC236}">
                <a16:creationId xmlns:a16="http://schemas.microsoft.com/office/drawing/2014/main" id="{220FCDDD-AACC-46E9-9A6C-E7BB286BDCCA}"/>
              </a:ext>
            </a:extLst>
          </p:cNvPr>
          <p:cNvPicPr>
            <a:picLocks/>
          </p:cNvPicPr>
          <p:nvPr/>
        </p:nvPicPr>
        <p:blipFill>
          <a:blip r:embed="rId2"/>
          <a:stretch>
            <a:fillRect/>
          </a:stretch>
        </p:blipFill>
        <p:spPr>
          <a:xfrm>
            <a:off x="198123" y="2074041"/>
            <a:ext cx="3560053" cy="2800800"/>
          </a:xfrm>
          <a:prstGeom prst="rect">
            <a:avLst/>
          </a:prstGeom>
        </p:spPr>
      </p:pic>
      <p:pic>
        <p:nvPicPr>
          <p:cNvPr id="3" name="図 2">
            <a:extLst>
              <a:ext uri="{FF2B5EF4-FFF2-40B4-BE49-F238E27FC236}">
                <a16:creationId xmlns:a16="http://schemas.microsoft.com/office/drawing/2014/main" id="{82309519-190D-4C99-8A28-2735DDB2A594}"/>
              </a:ext>
            </a:extLst>
          </p:cNvPr>
          <p:cNvPicPr>
            <a:picLocks/>
          </p:cNvPicPr>
          <p:nvPr/>
        </p:nvPicPr>
        <p:blipFill>
          <a:blip r:embed="rId3"/>
          <a:stretch>
            <a:fillRect/>
          </a:stretch>
        </p:blipFill>
        <p:spPr>
          <a:xfrm>
            <a:off x="198120" y="6068869"/>
            <a:ext cx="3958200" cy="2638800"/>
          </a:xfrm>
          <a:prstGeom prst="rect">
            <a:avLst/>
          </a:prstGeom>
        </p:spPr>
      </p:pic>
    </p:spTree>
    <p:extLst>
      <p:ext uri="{BB962C8B-B14F-4D97-AF65-F5344CB8AC3E}">
        <p14:creationId xmlns:p14="http://schemas.microsoft.com/office/powerpoint/2010/main" val="13207947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264617"/>
            <a:ext cx="5439852" cy="266227"/>
          </a:xfrm>
          <a:prstGeom prst="rect">
            <a:avLst/>
          </a:prstGeom>
          <a:noFill/>
          <a:ln>
            <a:noFill/>
          </a:ln>
        </p:spPr>
        <p:txBody>
          <a:bodyPr wrap="square" lIns="86400" rIns="86400" rtlCol="0" anchor="ctr" anchorCtr="0">
            <a:spAutoFit/>
          </a:bodyPr>
          <a:lstStyle/>
          <a:p>
            <a:r>
              <a:rPr lang="en-US" altLang="zh-CN" sz="1130">
                <a:latin typeface="HG丸ｺﾞｼｯｸM-PRO" panose="020F0600000000000000" pitchFamily="50" charset="-128"/>
                <a:ea typeface="HG丸ｺﾞｼｯｸM-PRO" panose="020F0600000000000000" pitchFamily="50" charset="-128"/>
              </a:rPr>
              <a:t>EAT10</a:t>
            </a:r>
            <a:r>
              <a:rPr lang="zh-CN" altLang="en-US" sz="1130">
                <a:latin typeface="HG丸ｺﾞｼｯｸM-PRO" panose="020F0600000000000000" pitchFamily="50" charset="-128"/>
                <a:ea typeface="HG丸ｺﾞｼｯｸM-PRO" panose="020F0600000000000000" pitchFamily="50" charset="-128"/>
              </a:rPr>
              <a:t>点数別該当者状況</a:t>
            </a:r>
            <a:r>
              <a:rPr lang="en-US" altLang="zh-CN" sz="1130">
                <a:latin typeface="HG丸ｺﾞｼｯｸM-PRO" panose="020F0600000000000000" pitchFamily="50" charset="-128"/>
                <a:ea typeface="HG丸ｺﾞｼｯｸM-PRO" panose="020F0600000000000000" pitchFamily="50" charset="-128"/>
              </a:rPr>
              <a:t>(</a:t>
            </a:r>
            <a:r>
              <a:rPr lang="zh-CN"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CN" altLang="en-US" sz="1130">
                <a:latin typeface="HG丸ｺﾞｼｯｸM-PRO" panose="020F0600000000000000" pitchFamily="50" charset="-128"/>
                <a:ea typeface="HG丸ｺﾞｼｯｸM-PRO" panose="020F0600000000000000" pitchFamily="50" charset="-128"/>
              </a:rPr>
              <a:t>年度</a:t>
            </a:r>
            <a:r>
              <a:rPr lang="en-US" altLang="zh-CN"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22</a:t>
            </a: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2324" y="4888173"/>
            <a:ext cx="5439852" cy="266227"/>
          </a:xfrm>
          <a:prstGeom prst="rect">
            <a:avLst/>
          </a:prstGeom>
          <a:noFill/>
          <a:ln>
            <a:noFill/>
          </a:ln>
        </p:spPr>
        <p:txBody>
          <a:bodyPr wrap="square" lIns="86400" rIns="0" rtlCol="0" anchor="ctr" anchorCtr="0">
            <a:spAutoFit/>
          </a:bodyPr>
          <a:lstStyle/>
          <a:p>
            <a:r>
              <a:rPr lang="en-US" altLang="zh-CN" sz="1130">
                <a:latin typeface="HG丸ｺﾞｼｯｸM-PRO" panose="020F0600000000000000" pitchFamily="50" charset="-128"/>
                <a:ea typeface="HG丸ｺﾞｼｯｸM-PRO" panose="020F0600000000000000" pitchFamily="50" charset="-128"/>
              </a:rPr>
              <a:t>EAT10 3</a:t>
            </a:r>
            <a:r>
              <a:rPr lang="zh-CN" altLang="en-US" sz="1130">
                <a:latin typeface="HG丸ｺﾞｼｯｸM-PRO" panose="020F0600000000000000" pitchFamily="50" charset="-128"/>
                <a:ea typeface="HG丸ｺﾞｼｯｸM-PRO" panose="020F0600000000000000" pitchFamily="50" charset="-128"/>
              </a:rPr>
              <a:t>点以上該当者割合</a:t>
            </a:r>
            <a:r>
              <a:rPr lang="en-US" altLang="zh-CN" sz="1130">
                <a:latin typeface="HG丸ｺﾞｼｯｸM-PRO" panose="020F0600000000000000" pitchFamily="50" charset="-128"/>
                <a:ea typeface="HG丸ｺﾞｼｯｸM-PRO" panose="020F0600000000000000" pitchFamily="50" charset="-128"/>
              </a:rPr>
              <a:t>(</a:t>
            </a:r>
            <a:r>
              <a:rPr lang="zh-CN"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zh-CN" altLang="en-US" sz="1130">
                <a:latin typeface="HG丸ｺﾞｼｯｸM-PRO" panose="020F0600000000000000" pitchFamily="50" charset="-128"/>
                <a:ea typeface="HG丸ｺﾞｼｯｸM-PRO" panose="020F0600000000000000" pitchFamily="50" charset="-128"/>
              </a:rPr>
              <a:t>年度</a:t>
            </a:r>
            <a:r>
              <a:rPr lang="en-US" altLang="zh-CN"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2" name="注釈文章 18">
            <a:extLst>
              <a:ext uri="{FF2B5EF4-FFF2-40B4-BE49-F238E27FC236}">
                <a16:creationId xmlns:a16="http://schemas.microsoft.com/office/drawing/2014/main" id="{ADB7E5A1-A7F5-45A1-9EB3-11F2AF724CFD}"/>
              </a:ext>
            </a:extLst>
          </p:cNvPr>
          <p:cNvSpPr txBox="1">
            <a:spLocks/>
          </p:cNvSpPr>
          <p:nvPr/>
        </p:nvSpPr>
        <p:spPr>
          <a:xfrm>
            <a:off x="198120" y="4119266"/>
            <a:ext cx="5439852" cy="671018"/>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歯科健診データは令和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資格確認条件</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31</a:t>
            </a:r>
            <a:r>
              <a:rPr lang="ja-JP" altLang="en-US" sz="752">
                <a:latin typeface="HG丸ｺﾞｼｯｸM-PRO" panose="020F0600000000000000" pitchFamily="50" charset="-128"/>
                <a:ea typeface="HG丸ｺﾞｼｯｸM-PRO" panose="020F0600000000000000" pitchFamily="50" charset="-128"/>
              </a:rPr>
              <a:t>日時点。ただし、除外対象者は含まれない。</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対象者数</a:t>
            </a:r>
            <a:r>
              <a:rPr lang="en-US" altLang="ja-JP" sz="752">
                <a:latin typeface="HG丸ｺﾞｼｯｸM-PRO" panose="020F0600000000000000" pitchFamily="50" charset="-128"/>
                <a:ea typeface="HG丸ｺﾞｼｯｸM-PRO" panose="020F0600000000000000" pitchFamily="50" charset="-128"/>
              </a:rPr>
              <a:t>…EAT10</a:t>
            </a:r>
            <a:r>
              <a:rPr lang="ja-JP" altLang="en-US" sz="752">
                <a:latin typeface="HG丸ｺﾞｼｯｸM-PRO" panose="020F0600000000000000" pitchFamily="50" charset="-128"/>
                <a:ea typeface="HG丸ｺﾞｼｯｸM-PRO" panose="020F0600000000000000" pitchFamily="50" charset="-128"/>
              </a:rPr>
              <a:t>の質問項目全てに値がある者の人数。ただし、除外対象者は含まれない。</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該当者数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対象者のうち、</a:t>
            </a:r>
            <a:r>
              <a:rPr lang="en-US" altLang="ja-JP" sz="752">
                <a:latin typeface="HG丸ｺﾞｼｯｸM-PRO" panose="020F0600000000000000" pitchFamily="50" charset="-128"/>
                <a:ea typeface="HG丸ｺﾞｼｯｸM-PRO" panose="020F0600000000000000" pitchFamily="50" charset="-128"/>
              </a:rPr>
              <a:t>EAT10</a:t>
            </a:r>
            <a:r>
              <a:rPr lang="ja-JP" altLang="en-US" sz="752">
                <a:latin typeface="HG丸ｺﾞｼｯｸM-PRO" panose="020F0600000000000000" pitchFamily="50" charset="-128"/>
                <a:ea typeface="HG丸ｺﾞｼｯｸM-PRO" panose="020F0600000000000000" pitchFamily="50" charset="-128"/>
              </a:rPr>
              <a:t>の各点数に該当する者の人数。</a:t>
            </a:r>
          </a:p>
        </p:txBody>
      </p:sp>
      <p:sp>
        <p:nvSpPr>
          <p:cNvPr id="11" name="注釈文章 18">
            <a:extLst>
              <a:ext uri="{FF2B5EF4-FFF2-40B4-BE49-F238E27FC236}">
                <a16:creationId xmlns:a16="http://schemas.microsoft.com/office/drawing/2014/main" id="{690D25B0-76E7-44AA-ABFA-FE7B98C567C7}"/>
              </a:ext>
            </a:extLst>
          </p:cNvPr>
          <p:cNvSpPr txBox="1">
            <a:spLocks/>
          </p:cNvSpPr>
          <p:nvPr/>
        </p:nvSpPr>
        <p:spPr>
          <a:xfrm>
            <a:off x="198120" y="8499422"/>
            <a:ext cx="5439852" cy="439544"/>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歯科健診データは令和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資格確認条件</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31</a:t>
            </a:r>
            <a:r>
              <a:rPr lang="ja-JP" altLang="en-US" sz="752">
                <a:latin typeface="HG丸ｺﾞｼｯｸM-PRO" panose="020F0600000000000000" pitchFamily="50" charset="-128"/>
                <a:ea typeface="HG丸ｺﾞｼｯｸM-PRO" panose="020F0600000000000000" pitchFamily="50" charset="-128"/>
              </a:rPr>
              <a:t>日時点。ただし、除外対象者は含まれない。</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ja-JP" altLang="en-US" sz="752">
              <a:latin typeface="HG丸ｺﾞｼｯｸM-PRO" panose="020F0600000000000000" pitchFamily="50" charset="-128"/>
              <a:ea typeface="HG丸ｺﾞｼｯｸM-PRO" panose="020F0600000000000000" pitchFamily="50" charset="-128"/>
            </a:endParaRPr>
          </a:p>
        </p:txBody>
      </p:sp>
      <p:sp>
        <p:nvSpPr>
          <p:cNvPr id="10" name="コンテンツ プレースホルダー 2">
            <a:extLst>
              <a:ext uri="{FF2B5EF4-FFF2-40B4-BE49-F238E27FC236}">
                <a16:creationId xmlns:a16="http://schemas.microsoft.com/office/drawing/2014/main" id="{DFC5806C-51A8-4CCE-BDDB-E3E5A4C853CA}"/>
              </a:ext>
            </a:extLst>
          </p:cNvPr>
          <p:cNvSpPr txBox="1">
            <a:spLocks/>
          </p:cNvSpPr>
          <p:nvPr/>
        </p:nvSpPr>
        <p:spPr>
          <a:xfrm>
            <a:off x="102324" y="530738"/>
            <a:ext cx="5994076" cy="725490"/>
          </a:xfrm>
          <a:prstGeom prst="rect">
            <a:avLst/>
          </a:prstGeom>
        </p:spPr>
        <p:txBody>
          <a:bodyPr vert="horz" lIns="86400" tIns="43007" rIns="86400"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a:t>
            </a:r>
            <a:r>
              <a:rPr lang="en-US" altLang="zh-CN" sz="1130" dirty="0">
                <a:solidFill>
                  <a:schemeClr val="tx1"/>
                </a:solidFill>
                <a:latin typeface="HG丸ｺﾞｼｯｸM-PRO" panose="020F0600000000000000" pitchFamily="50" charset="-128"/>
                <a:ea typeface="HG丸ｺﾞｼｯｸM-PRO" panose="020F0600000000000000" pitchFamily="50" charset="-128"/>
              </a:rPr>
              <a:t>EAT10</a:t>
            </a:r>
            <a:r>
              <a:rPr lang="zh-CN" altLang="en-US" sz="1130" dirty="0">
                <a:solidFill>
                  <a:schemeClr val="tx1"/>
                </a:solidFill>
                <a:latin typeface="HG丸ｺﾞｼｯｸM-PRO" panose="020F0600000000000000" pitchFamily="50" charset="-128"/>
                <a:ea typeface="HG丸ｺﾞｼｯｸM-PRO" panose="020F0600000000000000" pitchFamily="50" charset="-128"/>
              </a:rPr>
              <a:t>点数別該当者状況</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を示しています。</a:t>
            </a:r>
            <a:r>
              <a:rPr lang="en-US" altLang="ja-JP" sz="1130" dirty="0">
                <a:solidFill>
                  <a:schemeClr val="tx1"/>
                </a:solidFill>
                <a:latin typeface="HG丸ｺﾞｼｯｸM-PRO" panose="020F0600000000000000" pitchFamily="50" charset="-128"/>
                <a:ea typeface="HG丸ｺﾞｼｯｸM-PRO" panose="020F0600000000000000" pitchFamily="50" charset="-128"/>
              </a:rPr>
              <a:t>EAT10</a:t>
            </a:r>
            <a:r>
              <a:rPr lang="ja-JP" altLang="en-US" sz="1130" dirty="0">
                <a:solidFill>
                  <a:schemeClr val="tx1"/>
                </a:solidFill>
                <a:latin typeface="HG丸ｺﾞｼｯｸM-PRO" panose="020F0600000000000000" pitchFamily="50" charset="-128"/>
                <a:ea typeface="HG丸ｺﾞｼｯｸM-PRO" panose="020F0600000000000000" pitchFamily="50" charset="-128"/>
              </a:rPr>
              <a:t>が</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点以上の割合を</a:t>
            </a:r>
            <a:r>
              <a:rPr lang="en-US" altLang="ja-JP" sz="1130" dirty="0">
                <a:solidFill>
                  <a:schemeClr val="tx1"/>
                </a:solidFill>
                <a:latin typeface="HG丸ｺﾞｼｯｸM-PRO" panose="020F0600000000000000" pitchFamily="50" charset="-128"/>
                <a:ea typeface="HG丸ｺﾞｼｯｸM-PRO" panose="020F0600000000000000" pitchFamily="50" charset="-128"/>
              </a:rPr>
              <a:t>75</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歳以上の年齢階層で比較すると、年齢階層が高くなるにつれて割合が高くなる傾向となっています。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pic>
        <p:nvPicPr>
          <p:cNvPr id="2" name="図 1">
            <a:extLst>
              <a:ext uri="{FF2B5EF4-FFF2-40B4-BE49-F238E27FC236}">
                <a16:creationId xmlns:a16="http://schemas.microsoft.com/office/drawing/2014/main" id="{B9463B33-7B14-4801-B9FA-385F16873559}"/>
              </a:ext>
            </a:extLst>
          </p:cNvPr>
          <p:cNvPicPr>
            <a:picLocks/>
          </p:cNvPicPr>
          <p:nvPr/>
        </p:nvPicPr>
        <p:blipFill>
          <a:blip r:embed="rId2"/>
          <a:stretch>
            <a:fillRect/>
          </a:stretch>
        </p:blipFill>
        <p:spPr>
          <a:xfrm>
            <a:off x="198123" y="1541666"/>
            <a:ext cx="5858181" cy="2577600"/>
          </a:xfrm>
          <a:prstGeom prst="rect">
            <a:avLst/>
          </a:prstGeom>
        </p:spPr>
      </p:pic>
      <p:pic>
        <p:nvPicPr>
          <p:cNvPr id="3" name="図 2">
            <a:extLst>
              <a:ext uri="{FF2B5EF4-FFF2-40B4-BE49-F238E27FC236}">
                <a16:creationId xmlns:a16="http://schemas.microsoft.com/office/drawing/2014/main" id="{5EA65F02-37C9-4F45-B13B-4A55711DF60C}"/>
              </a:ext>
            </a:extLst>
          </p:cNvPr>
          <p:cNvPicPr>
            <a:picLocks/>
          </p:cNvPicPr>
          <p:nvPr/>
        </p:nvPicPr>
        <p:blipFill>
          <a:blip r:embed="rId3"/>
          <a:stretch>
            <a:fillRect/>
          </a:stretch>
        </p:blipFill>
        <p:spPr>
          <a:xfrm>
            <a:off x="198123" y="5162222"/>
            <a:ext cx="5582007" cy="3337200"/>
          </a:xfrm>
          <a:prstGeom prst="rect">
            <a:avLst/>
          </a:prstGeom>
        </p:spPr>
      </p:pic>
    </p:spTree>
    <p:extLst>
      <p:ext uri="{BB962C8B-B14F-4D97-AF65-F5344CB8AC3E}">
        <p14:creationId xmlns:p14="http://schemas.microsoft.com/office/powerpoint/2010/main" val="21867034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580" y="1560680"/>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年齢階層別の透析患者数</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23</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2580" y="4243533"/>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年齢階層別の透析患者割合</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透析患者数合計に占める割合</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2" name="注釈文章 18">
            <a:extLst>
              <a:ext uri="{FF2B5EF4-FFF2-40B4-BE49-F238E27FC236}">
                <a16:creationId xmlns:a16="http://schemas.microsoft.com/office/drawing/2014/main" id="{32262C2A-2E20-4FE5-88E1-5B8E4697D850}"/>
              </a:ext>
            </a:extLst>
          </p:cNvPr>
          <p:cNvSpPr txBox="1">
            <a:spLocks/>
          </p:cNvSpPr>
          <p:nvPr/>
        </p:nvSpPr>
        <p:spPr>
          <a:xfrm>
            <a:off x="198120" y="3576811"/>
            <a:ext cx="6141585"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透析患者数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腹膜透析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もしくは</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血液透析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の診療行為がある患者の人数。緊急透析と思われる患者は除く。</a:t>
            </a:r>
          </a:p>
        </p:txBody>
      </p:sp>
      <p:sp>
        <p:nvSpPr>
          <p:cNvPr id="13" name="注釈文章 18">
            <a:extLst>
              <a:ext uri="{FF2B5EF4-FFF2-40B4-BE49-F238E27FC236}">
                <a16:creationId xmlns:a16="http://schemas.microsoft.com/office/drawing/2014/main" id="{863F782B-15B9-4675-A357-9879CAFE90D9}"/>
              </a:ext>
            </a:extLst>
          </p:cNvPr>
          <p:cNvSpPr txBox="1">
            <a:spLocks/>
          </p:cNvSpPr>
          <p:nvPr/>
        </p:nvSpPr>
        <p:spPr>
          <a:xfrm>
            <a:off x="198121" y="7331215"/>
            <a:ext cx="6102668"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透析患者数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腹膜透析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もしくは</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血液透析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の診療行為がある患者の人数。緊急透析と思われる患者は除く。	</a:t>
            </a:r>
          </a:p>
        </p:txBody>
      </p:sp>
      <p:sp>
        <p:nvSpPr>
          <p:cNvPr id="10" name="コンテンツ プレースホルダー 2">
            <a:extLst>
              <a:ext uri="{FF2B5EF4-FFF2-40B4-BE49-F238E27FC236}">
                <a16:creationId xmlns:a16="http://schemas.microsoft.com/office/drawing/2014/main" id="{BCED2EBE-AC48-4935-B983-F92BE2FB5F8B}"/>
              </a:ext>
            </a:extLst>
          </p:cNvPr>
          <p:cNvSpPr txBox="1">
            <a:spLocks/>
          </p:cNvSpPr>
          <p:nvPr/>
        </p:nvSpPr>
        <p:spPr>
          <a:xfrm>
            <a:off x="102324" y="530738"/>
            <a:ext cx="5994076" cy="305375"/>
          </a:xfrm>
          <a:prstGeom prst="rect">
            <a:avLst/>
          </a:prstGeom>
        </p:spPr>
        <p:txBody>
          <a:bodyPr vert="horz"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5</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糖尿病性腎症重症化予防に係る分析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1" name="コンテンツ プレースホルダー 2">
            <a:extLst>
              <a:ext uri="{FF2B5EF4-FFF2-40B4-BE49-F238E27FC236}">
                <a16:creationId xmlns:a16="http://schemas.microsoft.com/office/drawing/2014/main" id="{E8D42965-31E0-4053-90BC-98CDA7396492}"/>
              </a:ext>
            </a:extLst>
          </p:cNvPr>
          <p:cNvSpPr txBox="1">
            <a:spLocks/>
          </p:cNvSpPr>
          <p:nvPr/>
        </p:nvSpPr>
        <p:spPr>
          <a:xfrm>
            <a:off x="102324" y="840436"/>
            <a:ext cx="5994076" cy="709140"/>
          </a:xfrm>
          <a:prstGeom prst="rect">
            <a:avLst/>
          </a:prstGeom>
        </p:spPr>
        <p:txBody>
          <a:bodyPr vert="horz" lIns="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年度における、年齢階層別の透析患者数を示しています。透析患者数合計に占める割合を</a:t>
            </a:r>
            <a:r>
              <a:rPr lang="en-US" altLang="ja-JP" sz="1130">
                <a:solidFill>
                  <a:schemeClr val="tx1"/>
                </a:solidFill>
                <a:latin typeface="HG丸ｺﾞｼｯｸM-PRO" panose="020F0600000000000000" pitchFamily="50" charset="-128"/>
                <a:ea typeface="HG丸ｺﾞｼｯｸM-PRO" panose="020F0600000000000000" pitchFamily="50" charset="-128"/>
              </a:rPr>
              <a:t>75</a:t>
            </a:r>
            <a:r>
              <a:rPr lang="ja-JP" altLang="en-US" sz="1130">
                <a:solidFill>
                  <a:schemeClr val="tx1"/>
                </a:solidFill>
                <a:latin typeface="HG丸ｺﾞｼｯｸM-PRO" panose="020F0600000000000000" pitchFamily="50" charset="-128"/>
                <a:ea typeface="HG丸ｺﾞｼｯｸM-PRO" panose="020F0600000000000000" pitchFamily="50" charset="-128"/>
              </a:rPr>
              <a:t>歳以上の年齢階層で比較すると、年齢階層が高くなるにつれて割合が低くなる傾向となっています。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6A047A75-6183-4370-9AD3-4F98A8446E43}"/>
              </a:ext>
            </a:extLst>
          </p:cNvPr>
          <p:cNvPicPr>
            <a:picLocks/>
          </p:cNvPicPr>
          <p:nvPr/>
        </p:nvPicPr>
        <p:blipFill>
          <a:blip r:embed="rId2"/>
          <a:stretch>
            <a:fillRect/>
          </a:stretch>
        </p:blipFill>
        <p:spPr>
          <a:xfrm>
            <a:off x="198123" y="1838011"/>
            <a:ext cx="5341880" cy="1738800"/>
          </a:xfrm>
          <a:prstGeom prst="rect">
            <a:avLst/>
          </a:prstGeom>
        </p:spPr>
      </p:pic>
      <p:pic>
        <p:nvPicPr>
          <p:cNvPr id="4" name="図 3">
            <a:extLst>
              <a:ext uri="{FF2B5EF4-FFF2-40B4-BE49-F238E27FC236}">
                <a16:creationId xmlns:a16="http://schemas.microsoft.com/office/drawing/2014/main" id="{C9A8A1A9-1CB4-4F69-8391-B03DA0E5DBAC}"/>
              </a:ext>
            </a:extLst>
          </p:cNvPr>
          <p:cNvPicPr>
            <a:picLocks/>
          </p:cNvPicPr>
          <p:nvPr/>
        </p:nvPicPr>
        <p:blipFill>
          <a:blip r:embed="rId3"/>
          <a:stretch>
            <a:fillRect/>
          </a:stretch>
        </p:blipFill>
        <p:spPr>
          <a:xfrm>
            <a:off x="198123" y="4519615"/>
            <a:ext cx="4320000" cy="2810861"/>
          </a:xfrm>
          <a:prstGeom prst="rect">
            <a:avLst/>
          </a:prstGeom>
        </p:spPr>
      </p:pic>
    </p:spTree>
    <p:extLst>
      <p:ext uri="{BB962C8B-B14F-4D97-AF65-F5344CB8AC3E}">
        <p14:creationId xmlns:p14="http://schemas.microsoft.com/office/powerpoint/2010/main" val="242956786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5FC760DF-FE29-4769-9BAE-1458763380AB}"/>
              </a:ext>
            </a:extLst>
          </p:cNvPr>
          <p:cNvSpPr txBox="1">
            <a:spLocks/>
          </p:cNvSpPr>
          <p:nvPr/>
        </p:nvSpPr>
        <p:spPr>
          <a:xfrm>
            <a:off x="102324" y="530738"/>
            <a:ext cx="5878750" cy="709140"/>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年度における、透析患者数と透析の起因を示しています。透析患者数合計に占める割合を起因別に比較すると、糖尿病性腎症 </a:t>
            </a:r>
            <a:r>
              <a:rPr lang="en-US" altLang="ja-JP" sz="1130" dirty="0">
                <a:solidFill>
                  <a:schemeClr val="tx1"/>
                </a:solidFill>
                <a:latin typeface="HG丸ｺﾞｼｯｸM-PRO" panose="020F0600000000000000" pitchFamily="50" charset="-128"/>
                <a:ea typeface="HG丸ｺﾞｼｯｸM-PRO" panose="020F0600000000000000" pitchFamily="50" charset="-128"/>
              </a:rPr>
              <a:t>Ⅱ</a:t>
            </a:r>
            <a:r>
              <a:rPr lang="ja-JP" altLang="en-US" sz="1130" dirty="0">
                <a:solidFill>
                  <a:schemeClr val="tx1"/>
                </a:solidFill>
                <a:latin typeface="HG丸ｺﾞｼｯｸM-PRO" panose="020F0600000000000000" pitchFamily="50" charset="-128"/>
                <a:ea typeface="HG丸ｺﾞｼｯｸM-PRO" panose="020F0600000000000000" pitchFamily="50" charset="-128"/>
              </a:rPr>
              <a:t>型糖尿病が最も高く約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7</a:t>
            </a:r>
            <a:r>
              <a:rPr lang="ja-JP" altLang="en-US" sz="1130" dirty="0">
                <a:solidFill>
                  <a:schemeClr val="tx1"/>
                </a:solidFill>
                <a:latin typeface="HG丸ｺﾞｼｯｸM-PRO" panose="020F0600000000000000" pitchFamily="50" charset="-128"/>
                <a:ea typeface="HG丸ｺﾞｼｯｸM-PRO" panose="020F0600000000000000" pitchFamily="50" charset="-128"/>
              </a:rPr>
              <a:t>割を占めています。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247521"/>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透析患者数と起因</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24</a:t>
            </a: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2324" y="4883819"/>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透析患者数と起因</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1" name="注釈文章 18">
            <a:extLst>
              <a:ext uri="{FF2B5EF4-FFF2-40B4-BE49-F238E27FC236}">
                <a16:creationId xmlns:a16="http://schemas.microsoft.com/office/drawing/2014/main" id="{052F0E13-DFE0-41EA-AE2A-2F2212A82F6F}"/>
              </a:ext>
            </a:extLst>
          </p:cNvPr>
          <p:cNvSpPr txBox="1">
            <a:spLocks/>
          </p:cNvSpPr>
          <p:nvPr/>
        </p:nvSpPr>
        <p:spPr>
          <a:xfrm>
            <a:off x="198120" y="3805824"/>
            <a:ext cx="6141585" cy="1018227"/>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透析患者数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腹膜透析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もしくは</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血液透析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の診療行為がある患者の人数。緊急透析と思われる患者は除く。</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割合</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小数第</a:t>
            </a:r>
            <a:r>
              <a:rPr lang="en-US" altLang="ja-JP" sz="752">
                <a:latin typeface="HG丸ｺﾞｼｯｸM-PRO" panose="020F0600000000000000" pitchFamily="50" charset="-128"/>
                <a:ea typeface="HG丸ｺﾞｼｯｸM-PRO" panose="020F0600000000000000" pitchFamily="50" charset="-128"/>
              </a:rPr>
              <a:t>2</a:t>
            </a:r>
            <a:r>
              <a:rPr lang="ja-JP" altLang="en-US" sz="752">
                <a:latin typeface="HG丸ｺﾞｼｯｸM-PRO" panose="020F0600000000000000" pitchFamily="50" charset="-128"/>
                <a:ea typeface="HG丸ｺﾞｼｯｸM-PRO" panose="020F0600000000000000" pitchFamily="50" charset="-128"/>
              </a:rPr>
              <a:t>位で四捨五入しているため、合計が</a:t>
            </a:r>
            <a:r>
              <a:rPr lang="en-US" altLang="ja-JP" sz="752">
                <a:latin typeface="HG丸ｺﾞｼｯｸM-PRO" panose="020F0600000000000000" pitchFamily="50" charset="-128"/>
                <a:ea typeface="HG丸ｺﾞｼｯｸM-PRO" panose="020F0600000000000000" pitchFamily="50" charset="-128"/>
              </a:rPr>
              <a:t>100%</a:t>
            </a:r>
            <a:r>
              <a:rPr lang="ja-JP" altLang="en-US" sz="752">
                <a:latin typeface="HG丸ｺﾞｼｯｸM-PRO" panose="020F0600000000000000" pitchFamily="50" charset="-128"/>
                <a:ea typeface="HG丸ｺﾞｼｯｸM-PRO" panose="020F0600000000000000" pitchFamily="50" charset="-128"/>
              </a:rPr>
              <a:t>にならない場合がある。</a:t>
            </a:r>
            <a:endParaRPr lang="en-US" altLang="ja-JP" sz="752">
              <a:latin typeface="HG丸ｺﾞｼｯｸM-PRO" panose="020F0600000000000000" pitchFamily="50" charset="-128"/>
              <a:ea typeface="HG丸ｺﾞｼｯｸM-PRO" panose="020F0600000000000000" pitchFamily="50" charset="-128"/>
            </a:endParaRPr>
          </a:p>
          <a:p>
            <a:r>
              <a:rPr lang="en-US" altLang="ja-JP" sz="752">
                <a:latin typeface="HG丸ｺﾞｼｯｸM-PRO" panose="020F0600000000000000" pitchFamily="50" charset="-128"/>
                <a:ea typeface="HG丸ｺﾞｼｯｸM-PRO" panose="020F0600000000000000" pitchFamily="50" charset="-128"/>
              </a:rPr>
              <a:t>※⑧</a:t>
            </a:r>
            <a:r>
              <a:rPr lang="ja-JP" altLang="en-US" sz="752">
                <a:latin typeface="HG丸ｺﾞｼｯｸM-PRO" panose="020F0600000000000000" pitchFamily="50" charset="-128"/>
                <a:ea typeface="HG丸ｺﾞｼｯｸM-PRO" panose="020F0600000000000000" pitchFamily="50" charset="-128"/>
              </a:rPr>
              <a:t>起因が特定できない患者</a:t>
            </a:r>
            <a:r>
              <a:rPr lang="en-US" altLang="ja-JP" sz="752">
                <a:latin typeface="HG丸ｺﾞｼｯｸM-PRO" panose="020F0600000000000000" pitchFamily="50" charset="-128"/>
                <a:ea typeface="HG丸ｺﾞｼｯｸM-PRO" panose="020F0600000000000000" pitchFamily="50" charset="-128"/>
              </a:rPr>
              <a:t>…①</a:t>
            </a:r>
            <a:r>
              <a:rPr lang="ja-JP" altLang="en-US" sz="752">
                <a:latin typeface="HG丸ｺﾞｼｯｸM-PRO" panose="020F0600000000000000" pitchFamily="50" charset="-128"/>
                <a:ea typeface="HG丸ｺﾞｼｯｸM-PRO" panose="020F0600000000000000" pitchFamily="50" charset="-128"/>
              </a:rPr>
              <a:t>～⑦の傷病名組み合わせに該当しない患者。</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⑧起因が特定できない患者</a:t>
            </a:r>
            <a:r>
              <a:rPr lang="en-US" altLang="ja-JP" sz="752">
                <a:latin typeface="HG丸ｺﾞｼｯｸM-PRO" panose="020F0600000000000000" pitchFamily="50" charset="-128"/>
                <a:ea typeface="HG丸ｺﾞｼｯｸM-PRO" panose="020F0600000000000000" pitchFamily="50" charset="-128"/>
              </a:rPr>
              <a:t>2,783</a:t>
            </a:r>
            <a:r>
              <a:rPr lang="ja-JP" altLang="en-US" sz="752">
                <a:latin typeface="HG丸ｺﾞｼｯｸM-PRO" panose="020F0600000000000000" pitchFamily="50" charset="-128"/>
                <a:ea typeface="HG丸ｺﾞｼｯｸM-PRO" panose="020F0600000000000000" pitchFamily="50" charset="-128"/>
              </a:rPr>
              <a:t>人のうち高血圧症が確認できる患者は</a:t>
            </a:r>
            <a:r>
              <a:rPr lang="en-US" altLang="ja-JP" sz="752">
                <a:latin typeface="HG丸ｺﾞｼｯｸM-PRO" panose="020F0600000000000000" pitchFamily="50" charset="-128"/>
                <a:ea typeface="HG丸ｺﾞｼｯｸM-PRO" panose="020F0600000000000000" pitchFamily="50" charset="-128"/>
              </a:rPr>
              <a:t>2,592</a:t>
            </a:r>
            <a:r>
              <a:rPr lang="ja-JP" altLang="en-US" sz="752">
                <a:latin typeface="HG丸ｺﾞｼｯｸM-PRO" panose="020F0600000000000000" pitchFamily="50" charset="-128"/>
                <a:ea typeface="HG丸ｺﾞｼｯｸM-PRO" panose="020F0600000000000000" pitchFamily="50" charset="-128"/>
              </a:rPr>
              <a:t>人、高血圧性心疾患が確認できる患者は</a:t>
            </a:r>
            <a:r>
              <a:rPr lang="en-US" altLang="ja-JP" sz="752">
                <a:latin typeface="HG丸ｺﾞｼｯｸM-PRO" panose="020F0600000000000000" pitchFamily="50" charset="-128"/>
                <a:ea typeface="HG丸ｺﾞｼｯｸM-PRO" panose="020F0600000000000000" pitchFamily="50" charset="-128"/>
              </a:rPr>
              <a:t>15</a:t>
            </a:r>
            <a:r>
              <a:rPr lang="ja-JP" altLang="en-US" sz="752">
                <a:latin typeface="HG丸ｺﾞｼｯｸM-PRO" panose="020F0600000000000000" pitchFamily="50" charset="-128"/>
                <a:ea typeface="HG丸ｺﾞｼｯｸM-PRO" panose="020F0600000000000000" pitchFamily="50" charset="-128"/>
              </a:rPr>
              <a:t>人、</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痛風が確認できる患者は</a:t>
            </a:r>
            <a:r>
              <a:rPr lang="en-US" altLang="ja-JP" sz="752">
                <a:latin typeface="HG丸ｺﾞｼｯｸM-PRO" panose="020F0600000000000000" pitchFamily="50" charset="-128"/>
                <a:ea typeface="HG丸ｺﾞｼｯｸM-PRO" panose="020F0600000000000000" pitchFamily="50" charset="-128"/>
              </a:rPr>
              <a:t>77</a:t>
            </a:r>
            <a:r>
              <a:rPr lang="ja-JP" altLang="en-US" sz="752">
                <a:latin typeface="HG丸ｺﾞｼｯｸM-PRO" panose="020F0600000000000000" pitchFamily="50" charset="-128"/>
                <a:ea typeface="HG丸ｺﾞｼｯｸM-PRO" panose="020F0600000000000000" pitchFamily="50" charset="-128"/>
              </a:rPr>
              <a:t>人。高血圧症、高血圧性心疾患、痛風のいずれも確認できない患者は</a:t>
            </a:r>
            <a:r>
              <a:rPr lang="en-US" altLang="ja-JP" sz="752">
                <a:latin typeface="HG丸ｺﾞｼｯｸM-PRO" panose="020F0600000000000000" pitchFamily="50" charset="-128"/>
                <a:ea typeface="HG丸ｺﾞｼｯｸM-PRO" panose="020F0600000000000000" pitchFamily="50" charset="-128"/>
              </a:rPr>
              <a:t>189</a:t>
            </a:r>
            <a:r>
              <a:rPr lang="ja-JP" altLang="en-US" sz="752">
                <a:latin typeface="HG丸ｺﾞｼｯｸM-PRO" panose="020F0600000000000000" pitchFamily="50" charset="-128"/>
                <a:ea typeface="HG丸ｺﾞｼｯｸM-PRO" panose="020F0600000000000000" pitchFamily="50" charset="-128"/>
              </a:rPr>
              <a:t>人。複数の疾病を持つ患者がいるため、</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合計人数は一致しない。</a:t>
            </a:r>
          </a:p>
        </p:txBody>
      </p:sp>
      <p:sp>
        <p:nvSpPr>
          <p:cNvPr id="12" name="注釈文章 18">
            <a:extLst>
              <a:ext uri="{FF2B5EF4-FFF2-40B4-BE49-F238E27FC236}">
                <a16:creationId xmlns:a16="http://schemas.microsoft.com/office/drawing/2014/main" id="{08A5CBC8-CE8C-4628-92EF-6D84CD1E6456}"/>
              </a:ext>
            </a:extLst>
          </p:cNvPr>
          <p:cNvSpPr txBox="1">
            <a:spLocks/>
          </p:cNvSpPr>
          <p:nvPr/>
        </p:nvSpPr>
        <p:spPr>
          <a:xfrm>
            <a:off x="198120" y="8446585"/>
            <a:ext cx="6141585" cy="555280"/>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透析患者数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腹膜透析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もしくは</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血液透析</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の診療行為がある患者の人数。緊急透析と思われる患者は除く。</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割合</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小数第</a:t>
            </a:r>
            <a:r>
              <a:rPr lang="en-US" altLang="ja-JP" sz="752">
                <a:latin typeface="HG丸ｺﾞｼｯｸM-PRO" panose="020F0600000000000000" pitchFamily="50" charset="-128"/>
                <a:ea typeface="HG丸ｺﾞｼｯｸM-PRO" panose="020F0600000000000000" pitchFamily="50" charset="-128"/>
              </a:rPr>
              <a:t>2</a:t>
            </a:r>
            <a:r>
              <a:rPr lang="ja-JP" altLang="en-US" sz="752">
                <a:latin typeface="HG丸ｺﾞｼｯｸM-PRO" panose="020F0600000000000000" pitchFamily="50" charset="-128"/>
                <a:ea typeface="HG丸ｺﾞｼｯｸM-PRO" panose="020F0600000000000000" pitchFamily="50" charset="-128"/>
              </a:rPr>
              <a:t>位で四捨五入しているため、合計が</a:t>
            </a:r>
            <a:r>
              <a:rPr lang="en-US" altLang="ja-JP" sz="752">
                <a:latin typeface="HG丸ｺﾞｼｯｸM-PRO" panose="020F0600000000000000" pitchFamily="50" charset="-128"/>
                <a:ea typeface="HG丸ｺﾞｼｯｸM-PRO" panose="020F0600000000000000" pitchFamily="50" charset="-128"/>
              </a:rPr>
              <a:t>100%</a:t>
            </a:r>
            <a:r>
              <a:rPr lang="ja-JP" altLang="en-US" sz="752">
                <a:latin typeface="HG丸ｺﾞｼｯｸM-PRO" panose="020F0600000000000000" pitchFamily="50" charset="-128"/>
                <a:ea typeface="HG丸ｺﾞｼｯｸM-PRO" panose="020F0600000000000000" pitchFamily="50" charset="-128"/>
              </a:rPr>
              <a:t>にならない場合がある。</a:t>
            </a:r>
            <a:endParaRPr lang="en-US" altLang="ja-JP" sz="752">
              <a:latin typeface="HG丸ｺﾞｼｯｸM-PRO" panose="020F0600000000000000" pitchFamily="50" charset="-128"/>
              <a:ea typeface="HG丸ｺﾞｼｯｸM-PRO" panose="020F0600000000000000" pitchFamily="50" charset="-128"/>
            </a:endParaRPr>
          </a:p>
        </p:txBody>
      </p:sp>
      <p:pic>
        <p:nvPicPr>
          <p:cNvPr id="7" name="図 6">
            <a:extLst>
              <a:ext uri="{FF2B5EF4-FFF2-40B4-BE49-F238E27FC236}">
                <a16:creationId xmlns:a16="http://schemas.microsoft.com/office/drawing/2014/main" id="{4A5B075C-038E-42CA-837D-EAAAF480E8AD}"/>
              </a:ext>
            </a:extLst>
          </p:cNvPr>
          <p:cNvPicPr>
            <a:picLocks noChangeAspect="1"/>
          </p:cNvPicPr>
          <p:nvPr/>
        </p:nvPicPr>
        <p:blipFill>
          <a:blip r:embed="rId2"/>
          <a:stretch>
            <a:fillRect/>
          </a:stretch>
        </p:blipFill>
        <p:spPr>
          <a:xfrm>
            <a:off x="198123" y="5158965"/>
            <a:ext cx="6009954" cy="3288674"/>
          </a:xfrm>
          <a:prstGeom prst="rect">
            <a:avLst/>
          </a:prstGeom>
        </p:spPr>
      </p:pic>
      <p:pic>
        <p:nvPicPr>
          <p:cNvPr id="2" name="図 1">
            <a:extLst>
              <a:ext uri="{FF2B5EF4-FFF2-40B4-BE49-F238E27FC236}">
                <a16:creationId xmlns:a16="http://schemas.microsoft.com/office/drawing/2014/main" id="{5608C506-6FD7-440B-A39E-F99AD82486D5}"/>
              </a:ext>
            </a:extLst>
          </p:cNvPr>
          <p:cNvPicPr>
            <a:picLocks/>
          </p:cNvPicPr>
          <p:nvPr/>
        </p:nvPicPr>
        <p:blipFill>
          <a:blip r:embed="rId3"/>
          <a:stretch>
            <a:fillRect/>
          </a:stretch>
        </p:blipFill>
        <p:spPr>
          <a:xfrm>
            <a:off x="198123" y="1523424"/>
            <a:ext cx="5558975" cy="2282400"/>
          </a:xfrm>
          <a:prstGeom prst="rect">
            <a:avLst/>
          </a:prstGeom>
        </p:spPr>
      </p:pic>
    </p:spTree>
    <p:extLst>
      <p:ext uri="{BB962C8B-B14F-4D97-AF65-F5344CB8AC3E}">
        <p14:creationId xmlns:p14="http://schemas.microsoft.com/office/powerpoint/2010/main" val="1030285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198120" y="5218007"/>
            <a:ext cx="6210237" cy="1712000"/>
          </a:xfrm>
          <a:prstGeom prst="rect">
            <a:avLst/>
          </a:prstGeom>
          <a:noFill/>
          <a:ln w="9525">
            <a:noFill/>
            <a:miter lim="800000"/>
            <a:headEnd/>
            <a:tailEnd/>
          </a:ln>
          <a:effectLst/>
        </p:spPr>
        <p:txBody>
          <a:bodyPr vert="horz" wrap="square" lIns="0" tIns="45399" rIns="90800" bIns="45399" numCol="1" anchor="t" anchorCtr="0" compatLnSpc="1">
            <a:prstTxWarp prst="textNoShape">
              <a:avLst/>
            </a:prstTxWarp>
            <a:spAutoFit/>
          </a:bodyPr>
          <a:lstStyle/>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被保険者数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分析期間中に</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日でも資格があれば集計対象としている。</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医療費</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各月、</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高血圧症患者数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各月、</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高血圧症有病率</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被保険者数に占める高血圧症患者数の割合。</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高血圧症</a:t>
            </a:r>
            <a:r>
              <a:rPr lang="en-US" altLang="ja-JP" sz="752">
                <a:latin typeface="HG丸ｺﾞｼｯｸM-PRO" panose="020F0600000000000000" pitchFamily="50" charset="-128"/>
                <a:ea typeface="HG丸ｺﾞｼｯｸM-PRO" panose="020F0600000000000000" pitchFamily="50" charset="-128"/>
              </a:rPr>
              <a:t>…0901｢</a:t>
            </a:r>
            <a:r>
              <a:rPr lang="ja-JP" altLang="en-US" sz="752">
                <a:latin typeface="HG丸ｺﾞｼｯｸM-PRO" panose="020F0600000000000000" pitchFamily="50" charset="-128"/>
                <a:ea typeface="HG丸ｺﾞｼｯｸM-PRO" panose="020F0600000000000000" pitchFamily="50" charset="-128"/>
              </a:rPr>
              <a:t>高血圧性疾患</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から、三次予防対象疾病を除いた、次の疾病を対象に集計。</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　　　　　</a:t>
            </a:r>
            <a:r>
              <a:rPr lang="en-US" altLang="zh-TW" sz="752">
                <a:latin typeface="HG丸ｺﾞｼｯｸM-PRO" panose="020F0600000000000000" pitchFamily="50" charset="-128"/>
                <a:ea typeface="HG丸ｺﾞｼｯｸM-PRO" panose="020F0600000000000000" pitchFamily="50" charset="-128"/>
              </a:rPr>
              <a:t>I10｢</a:t>
            </a:r>
            <a:r>
              <a:rPr lang="zh-TW" altLang="en-US" sz="752">
                <a:latin typeface="HG丸ｺﾞｼｯｸM-PRO" panose="020F0600000000000000" pitchFamily="50" charset="-128"/>
                <a:ea typeface="HG丸ｺﾞｼｯｸM-PRO" panose="020F0600000000000000" pitchFamily="50" charset="-128"/>
              </a:rPr>
              <a:t>本態性</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原発性</a:t>
            </a:r>
            <a:r>
              <a:rPr lang="en-US" altLang="zh-TW" sz="752">
                <a:latin typeface="HG丸ｺﾞｼｯｸM-PRO" panose="020F0600000000000000" pitchFamily="50" charset="-128"/>
                <a:ea typeface="HG丸ｺﾞｼｯｸM-PRO" panose="020F0600000000000000" pitchFamily="50" charset="-128"/>
              </a:rPr>
              <a:t>&lt;</a:t>
            </a:r>
            <a:r>
              <a:rPr lang="zh-TW" altLang="en-US" sz="752">
                <a:latin typeface="HG丸ｺﾞｼｯｸM-PRO" panose="020F0600000000000000" pitchFamily="50" charset="-128"/>
                <a:ea typeface="HG丸ｺﾞｼｯｸM-PRO" panose="020F0600000000000000" pitchFamily="50" charset="-128"/>
              </a:rPr>
              <a:t>一次性</a:t>
            </a:r>
            <a:r>
              <a:rPr lang="en-US" altLang="zh-TW" sz="752">
                <a:latin typeface="HG丸ｺﾞｼｯｸM-PRO" panose="020F0600000000000000" pitchFamily="50" charset="-128"/>
                <a:ea typeface="HG丸ｺﾞｼｯｸM-PRO" panose="020F0600000000000000" pitchFamily="50" charset="-128"/>
              </a:rPr>
              <a:t>&gt;)</a:t>
            </a:r>
            <a:r>
              <a:rPr lang="zh-TW" altLang="en-US" sz="752">
                <a:latin typeface="HG丸ｺﾞｼｯｸM-PRO" panose="020F0600000000000000" pitchFamily="50" charset="-128"/>
                <a:ea typeface="HG丸ｺﾞｼｯｸM-PRO" panose="020F0600000000000000" pitchFamily="50" charset="-128"/>
              </a:rPr>
              <a:t>高血圧</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症</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a:t>
            </a:r>
            <a:r>
              <a:rPr lang="en-US" altLang="zh-TW" sz="752">
                <a:latin typeface="HG丸ｺﾞｼｯｸM-PRO" panose="020F0600000000000000" pitchFamily="50" charset="-128"/>
                <a:ea typeface="HG丸ｺﾞｼｯｸM-PRO" panose="020F0600000000000000" pitchFamily="50" charset="-128"/>
              </a:rPr>
              <a:t>I15｢</a:t>
            </a:r>
            <a:r>
              <a:rPr lang="zh-TW" altLang="en-US" sz="752">
                <a:latin typeface="HG丸ｺﾞｼｯｸM-PRO" panose="020F0600000000000000" pitchFamily="50" charset="-128"/>
                <a:ea typeface="HG丸ｺﾞｼｯｸM-PRO" panose="020F0600000000000000" pitchFamily="50" charset="-128"/>
              </a:rPr>
              <a:t>二次性</a:t>
            </a:r>
            <a:r>
              <a:rPr lang="en-US" altLang="zh-TW" sz="752">
                <a:latin typeface="HG丸ｺﾞｼｯｸM-PRO" panose="020F0600000000000000" pitchFamily="50" charset="-128"/>
                <a:ea typeface="HG丸ｺﾞｼｯｸM-PRO" panose="020F0600000000000000" pitchFamily="50" charset="-128"/>
              </a:rPr>
              <a:t>&lt;</a:t>
            </a:r>
            <a:r>
              <a:rPr lang="zh-TW" altLang="en-US" sz="752">
                <a:latin typeface="HG丸ｺﾞｼｯｸM-PRO" panose="020F0600000000000000" pitchFamily="50" charset="-128"/>
                <a:ea typeface="HG丸ｺﾞｼｯｸM-PRO" panose="020F0600000000000000" pitchFamily="50" charset="-128"/>
              </a:rPr>
              <a:t>続発性</a:t>
            </a:r>
            <a:r>
              <a:rPr lang="en-US" altLang="zh-TW" sz="752">
                <a:latin typeface="HG丸ｺﾞｼｯｸM-PRO" panose="020F0600000000000000" pitchFamily="50" charset="-128"/>
                <a:ea typeface="HG丸ｺﾞｼｯｸM-PRO" panose="020F0600000000000000" pitchFamily="50" charset="-128"/>
              </a:rPr>
              <a:t>&gt;</a:t>
            </a:r>
            <a:r>
              <a:rPr lang="zh-TW" altLang="en-US" sz="752">
                <a:latin typeface="HG丸ｺﾞｼｯｸM-PRO" panose="020F0600000000000000" pitchFamily="50" charset="-128"/>
                <a:ea typeface="HG丸ｺﾞｼｯｸM-PRO" panose="020F0600000000000000" pitchFamily="50" charset="-128"/>
              </a:rPr>
              <a:t>高血圧</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症</a:t>
            </a:r>
            <a:r>
              <a:rPr lang="en-US" altLang="zh-TW"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関連疾病</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中分類または、</a:t>
            </a:r>
            <a:r>
              <a:rPr lang="en-US" altLang="ja-JP" sz="752">
                <a:latin typeface="HG丸ｺﾞｼｯｸM-PRO" panose="020F0600000000000000" pitchFamily="50" charset="-128"/>
                <a:ea typeface="HG丸ｺﾞｼｯｸM-PRO" panose="020F0600000000000000" pitchFamily="50" charset="-128"/>
              </a:rPr>
              <a:t>ICD10</a:t>
            </a:r>
            <a:r>
              <a:rPr lang="ja-JP" altLang="en-US" sz="752">
                <a:latin typeface="HG丸ｺﾞｼｯｸM-PRO" panose="020F0600000000000000" pitchFamily="50" charset="-128"/>
                <a:ea typeface="HG丸ｺﾞｼｯｸM-PRO" panose="020F0600000000000000" pitchFamily="50" charset="-128"/>
              </a:rPr>
              <a:t>により、以下の疾病を対象に集計。</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脳血管障害</a:t>
            </a:r>
            <a:r>
              <a:rPr lang="en-US" altLang="ja-JP" sz="752">
                <a:latin typeface="HG丸ｺﾞｼｯｸM-PRO" panose="020F0600000000000000" pitchFamily="50" charset="-128"/>
                <a:ea typeface="HG丸ｺﾞｼｯｸM-PRO" panose="020F0600000000000000" pitchFamily="50" charset="-128"/>
              </a:rPr>
              <a:t>…0904｢</a:t>
            </a:r>
            <a:r>
              <a:rPr lang="ja-JP" altLang="en-US" sz="752">
                <a:latin typeface="HG丸ｺﾞｼｯｸM-PRO" panose="020F0600000000000000" pitchFamily="50" charset="-128"/>
                <a:ea typeface="HG丸ｺﾞｼｯｸM-PRO" panose="020F0600000000000000" pitchFamily="50" charset="-128"/>
              </a:rPr>
              <a:t>くも膜下出血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0905｢</a:t>
            </a:r>
            <a:r>
              <a:rPr lang="ja-JP" altLang="en-US" sz="752">
                <a:latin typeface="HG丸ｺﾞｼｯｸM-PRO" panose="020F0600000000000000" pitchFamily="50" charset="-128"/>
                <a:ea typeface="HG丸ｺﾞｼｯｸM-PRO" panose="020F0600000000000000" pitchFamily="50" charset="-128"/>
              </a:rPr>
              <a:t>脳内出血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0906｢</a:t>
            </a:r>
            <a:r>
              <a:rPr lang="ja-JP" altLang="en-US" sz="752">
                <a:latin typeface="HG丸ｺﾞｼｯｸM-PRO" panose="020F0600000000000000" pitchFamily="50" charset="-128"/>
                <a:ea typeface="HG丸ｺﾞｼｯｸM-PRO" panose="020F0600000000000000" pitchFamily="50" charset="-128"/>
              </a:rPr>
              <a:t>脳梗塞</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0907｢</a:t>
            </a:r>
            <a:r>
              <a:rPr lang="ja-JP" altLang="en-US" sz="752">
                <a:latin typeface="HG丸ｺﾞｼｯｸM-PRO" panose="020F0600000000000000" pitchFamily="50" charset="-128"/>
                <a:ea typeface="HG丸ｺﾞｼｯｸM-PRO" panose="020F0600000000000000" pitchFamily="50" charset="-128"/>
              </a:rPr>
              <a:t>脳動脈硬化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0908｢</a:t>
            </a:r>
            <a:r>
              <a:rPr lang="ja-JP" altLang="en-US" sz="752">
                <a:latin typeface="HG丸ｺﾞｼｯｸM-PRO" panose="020F0600000000000000" pitchFamily="50" charset="-128"/>
                <a:ea typeface="HG丸ｺﾞｼｯｸM-PRO" panose="020F0600000000000000" pitchFamily="50" charset="-128"/>
              </a:rPr>
              <a:t>その他の脳血管疾患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心疾患</a:t>
            </a:r>
            <a:r>
              <a:rPr lang="en-US" altLang="ja-JP" sz="752">
                <a:latin typeface="HG丸ｺﾞｼｯｸM-PRO" panose="020F0600000000000000" pitchFamily="50" charset="-128"/>
                <a:ea typeface="HG丸ｺﾞｼｯｸM-PRO" panose="020F0600000000000000" pitchFamily="50" charset="-128"/>
              </a:rPr>
              <a:t>…0902｢</a:t>
            </a:r>
            <a:r>
              <a:rPr lang="ja-JP" altLang="en-US" sz="752">
                <a:latin typeface="HG丸ｺﾞｼｯｸM-PRO" panose="020F0600000000000000" pitchFamily="50" charset="-128"/>
                <a:ea typeface="HG丸ｺﾞｼｯｸM-PRO" panose="020F0600000000000000" pitchFamily="50" charset="-128"/>
              </a:rPr>
              <a:t>虚血性心疾患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0903｢</a:t>
            </a:r>
            <a:r>
              <a:rPr lang="ja-JP" altLang="en-US" sz="752">
                <a:latin typeface="HG丸ｺﾞｼｯｸM-PRO" panose="020F0600000000000000" pitchFamily="50" charset="-128"/>
                <a:ea typeface="HG丸ｺﾞｼｯｸM-PRO" panose="020F0600000000000000" pitchFamily="50" charset="-128"/>
              </a:rPr>
              <a:t>その他の心疾患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I11｢</a:t>
            </a:r>
            <a:r>
              <a:rPr lang="ja-JP" altLang="en-US" sz="752">
                <a:latin typeface="HG丸ｺﾞｼｯｸM-PRO" panose="020F0600000000000000" pitchFamily="50" charset="-128"/>
                <a:ea typeface="HG丸ｺﾞｼｯｸM-PRO" panose="020F0600000000000000" pitchFamily="50" charset="-128"/>
              </a:rPr>
              <a:t>高血圧性心疾患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I13｢</a:t>
            </a:r>
            <a:r>
              <a:rPr lang="ja-JP" altLang="en-US" sz="752">
                <a:latin typeface="HG丸ｺﾞｼｯｸM-PRO" panose="020F0600000000000000" pitchFamily="50" charset="-128"/>
                <a:ea typeface="HG丸ｺﾞｼｯｸM-PRO" panose="020F0600000000000000" pitchFamily="50" charset="-128"/>
              </a:rPr>
              <a:t>高血圧性心腎疾患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腎疾患</a:t>
            </a:r>
            <a:r>
              <a:rPr lang="en-US" altLang="ja-JP" sz="752">
                <a:latin typeface="HG丸ｺﾞｼｯｸM-PRO" panose="020F0600000000000000" pitchFamily="50" charset="-128"/>
                <a:ea typeface="HG丸ｺﾞｼｯｸM-PRO" panose="020F0600000000000000" pitchFamily="50" charset="-128"/>
              </a:rPr>
              <a:t>…1401｢</a:t>
            </a:r>
            <a:r>
              <a:rPr lang="ja-JP" altLang="en-US" sz="752">
                <a:latin typeface="HG丸ｺﾞｼｯｸM-PRO" panose="020F0600000000000000" pitchFamily="50" charset="-128"/>
                <a:ea typeface="HG丸ｺﾞｼｯｸM-PRO" panose="020F0600000000000000" pitchFamily="50" charset="-128"/>
              </a:rPr>
              <a:t>糸球体疾患及び腎尿細管間質性疾患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1402｢</a:t>
            </a:r>
            <a:r>
              <a:rPr lang="ja-JP" altLang="en-US" sz="752">
                <a:latin typeface="HG丸ｺﾞｼｯｸM-PRO" panose="020F0600000000000000" pitchFamily="50" charset="-128"/>
                <a:ea typeface="HG丸ｺﾞｼｯｸM-PRO" panose="020F0600000000000000" pitchFamily="50" charset="-128"/>
              </a:rPr>
              <a:t>腎不全</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I12｢</a:t>
            </a:r>
            <a:r>
              <a:rPr lang="ja-JP" altLang="en-US" sz="752">
                <a:latin typeface="HG丸ｺﾞｼｯｸM-PRO" panose="020F0600000000000000" pitchFamily="50" charset="-128"/>
                <a:ea typeface="HG丸ｺﾞｼｯｸM-PRO" panose="020F0600000000000000" pitchFamily="50" charset="-128"/>
              </a:rPr>
              <a:t>高血圧性腎疾患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血管疾患</a:t>
            </a:r>
            <a:r>
              <a:rPr lang="en-US" altLang="ja-JP" sz="752">
                <a:latin typeface="HG丸ｺﾞｼｯｸM-PRO" panose="020F0600000000000000" pitchFamily="50" charset="-128"/>
                <a:ea typeface="HG丸ｺﾞｼｯｸM-PRO" panose="020F0600000000000000" pitchFamily="50" charset="-128"/>
              </a:rPr>
              <a:t>…0909｢</a:t>
            </a:r>
            <a:r>
              <a:rPr lang="ja-JP" altLang="en-US" sz="752">
                <a:latin typeface="HG丸ｺﾞｼｯｸM-PRO" panose="020F0600000000000000" pitchFamily="50" charset="-128"/>
                <a:ea typeface="HG丸ｺﾞｼｯｸM-PRO" panose="020F0600000000000000" pitchFamily="50" charset="-128"/>
              </a:rPr>
              <a:t>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0912｢</a:t>
            </a:r>
            <a:r>
              <a:rPr lang="ja-JP" altLang="en-US" sz="752">
                <a:latin typeface="HG丸ｺﾞｼｯｸM-PRO" panose="020F0600000000000000" pitchFamily="50" charset="-128"/>
                <a:ea typeface="HG丸ｺﾞｼｯｸM-PRO" panose="020F0600000000000000" pitchFamily="50" charset="-128"/>
              </a:rPr>
              <a:t>その他の循環器系の疾患</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一部</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株式会社データホライゾン　医療費分解技術を用いて疾病毎に点数をグルーピングし算出。</a:t>
            </a:r>
            <a:endParaRPr lang="en-US" altLang="ja-JP" sz="752">
              <a:latin typeface="HG丸ｺﾞｼｯｸM-PRO" panose="020F0600000000000000" pitchFamily="50" charset="-128"/>
              <a:ea typeface="HG丸ｺﾞｼｯｸM-PRO" panose="020F0600000000000000" pitchFamily="50" charset="-128"/>
            </a:endParaRPr>
          </a:p>
        </p:txBody>
      </p:sp>
      <p:sp>
        <p:nvSpPr>
          <p:cNvPr id="12" name="コンテンツ プレースホルダー 2">
            <a:extLst>
              <a:ext uri="{FF2B5EF4-FFF2-40B4-BE49-F238E27FC236}">
                <a16:creationId xmlns:a16="http://schemas.microsoft.com/office/drawing/2014/main" id="{1C7CD8C5-2485-4F74-9801-150089123A97}"/>
              </a:ext>
            </a:extLst>
          </p:cNvPr>
          <p:cNvSpPr txBox="1">
            <a:spLocks/>
          </p:cNvSpPr>
          <p:nvPr/>
        </p:nvSpPr>
        <p:spPr>
          <a:xfrm>
            <a:off x="102324" y="530738"/>
            <a:ext cx="5994076" cy="305375"/>
          </a:xfrm>
          <a:prstGeom prst="rect">
            <a:avLst/>
          </a:prstGeom>
        </p:spPr>
        <p:txBody>
          <a:bodyPr vert="horz"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6</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高血圧症重症化予防に係る分析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8EB369BF-9594-4B65-ABCF-B159DA0C8421}"/>
              </a:ext>
            </a:extLst>
          </p:cNvPr>
          <p:cNvSpPr txBox="1">
            <a:spLocks/>
          </p:cNvSpPr>
          <p:nvPr/>
        </p:nvSpPr>
        <p:spPr>
          <a:xfrm>
            <a:off x="102324" y="1562671"/>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年齢階層別高血圧症及び関連疾病の医療費及び有病率</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9" name="スライド番号プレースホルダー 10">
            <a:extLst>
              <a:ext uri="{FF2B5EF4-FFF2-40B4-BE49-F238E27FC236}">
                <a16:creationId xmlns:a16="http://schemas.microsoft.com/office/drawing/2014/main" id="{44470B61-9ED2-4498-8F50-05C1F78B7CF2}"/>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25</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8" name="コンテンツ プレースホルダー 2">
            <a:extLst>
              <a:ext uri="{FF2B5EF4-FFF2-40B4-BE49-F238E27FC236}">
                <a16:creationId xmlns:a16="http://schemas.microsoft.com/office/drawing/2014/main" id="{6C93AD3D-4C3A-40A8-9B93-8A3E01359A91}"/>
              </a:ext>
            </a:extLst>
          </p:cNvPr>
          <p:cNvSpPr txBox="1">
            <a:spLocks/>
          </p:cNvSpPr>
          <p:nvPr/>
        </p:nvSpPr>
        <p:spPr>
          <a:xfrm>
            <a:off x="102324" y="844822"/>
            <a:ext cx="5994076" cy="709140"/>
          </a:xfrm>
          <a:prstGeom prst="rect">
            <a:avLst/>
          </a:prstGeom>
        </p:spPr>
        <p:txBody>
          <a:bodyPr vert="horz" lIns="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年度における、高血圧症及び関連疾病の医療費及び有病率を示しています。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有病率を</a:t>
            </a:r>
            <a:r>
              <a:rPr lang="en-US" altLang="ja-JP" sz="1130">
                <a:solidFill>
                  <a:schemeClr val="tx1"/>
                </a:solidFill>
                <a:latin typeface="HG丸ｺﾞｼｯｸM-PRO" panose="020F0600000000000000" pitchFamily="50" charset="-128"/>
                <a:ea typeface="HG丸ｺﾞｼｯｸM-PRO" panose="020F0600000000000000" pitchFamily="50" charset="-128"/>
              </a:rPr>
              <a:t>75</a:t>
            </a:r>
            <a:r>
              <a:rPr lang="ja-JP" altLang="en-US" sz="1130">
                <a:solidFill>
                  <a:schemeClr val="tx1"/>
                </a:solidFill>
                <a:latin typeface="HG丸ｺﾞｼｯｸM-PRO" panose="020F0600000000000000" pitchFamily="50" charset="-128"/>
                <a:ea typeface="HG丸ｺﾞｼｯｸM-PRO" panose="020F0600000000000000" pitchFamily="50" charset="-128"/>
              </a:rPr>
              <a:t>歳以上の年齢階層で比較すると、</a:t>
            </a:r>
            <a:r>
              <a:rPr lang="en-US" altLang="ja-JP" sz="1130">
                <a:solidFill>
                  <a:schemeClr val="tx1"/>
                </a:solidFill>
                <a:latin typeface="HG丸ｺﾞｼｯｸM-PRO" panose="020F0600000000000000" pitchFamily="50" charset="-128"/>
                <a:ea typeface="HG丸ｺﾞｼｯｸM-PRO" panose="020F0600000000000000" pitchFamily="50" charset="-128"/>
              </a:rPr>
              <a:t>85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89</a:t>
            </a:r>
            <a:r>
              <a:rPr lang="ja-JP" altLang="en-US" sz="1130">
                <a:solidFill>
                  <a:schemeClr val="tx1"/>
                </a:solidFill>
                <a:latin typeface="HG丸ｺﾞｼｯｸM-PRO" panose="020F0600000000000000" pitchFamily="50" charset="-128"/>
                <a:ea typeface="HG丸ｺﾞｼｯｸM-PRO" panose="020F0600000000000000" pitchFamily="50" charset="-128"/>
              </a:rPr>
              <a:t>歳の年齢階層が最も高く、</a:t>
            </a:r>
            <a:r>
              <a:rPr lang="en-US" altLang="ja-JP" sz="1130">
                <a:solidFill>
                  <a:schemeClr val="tx1"/>
                </a:solidFill>
                <a:latin typeface="HG丸ｺﾞｼｯｸM-PRO" panose="020F0600000000000000" pitchFamily="50" charset="-128"/>
                <a:ea typeface="HG丸ｺﾞｼｯｸM-PRO" panose="020F0600000000000000" pitchFamily="50" charset="-128"/>
              </a:rPr>
              <a:t>95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ja-JP" altLang="en-US" sz="1130" err="1">
                <a:solidFill>
                  <a:schemeClr val="tx1"/>
                </a:solidFill>
                <a:latin typeface="HG丸ｺﾞｼｯｸM-PRO" panose="020F0600000000000000" pitchFamily="50" charset="-128"/>
                <a:ea typeface="HG丸ｺﾞｼｯｸM-PRO" panose="020F0600000000000000" pitchFamily="50" charset="-128"/>
              </a:rPr>
              <a:t>の</a:t>
            </a:r>
            <a:r>
              <a:rPr lang="ja-JP" altLang="en-US" sz="1130">
                <a:solidFill>
                  <a:schemeClr val="tx1"/>
                </a:solidFill>
                <a:latin typeface="HG丸ｺﾞｼｯｸM-PRO" panose="020F0600000000000000" pitchFamily="50" charset="-128"/>
                <a:ea typeface="HG丸ｺﾞｼｯｸM-PRO" panose="020F0600000000000000" pitchFamily="50" charset="-128"/>
              </a:rPr>
              <a:t>年齢階層が最も低くなっています。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9072BDC3-49DD-4CAD-A5F1-8E8914E3D483}"/>
              </a:ext>
            </a:extLst>
          </p:cNvPr>
          <p:cNvPicPr>
            <a:picLocks/>
          </p:cNvPicPr>
          <p:nvPr/>
        </p:nvPicPr>
        <p:blipFill>
          <a:blip r:embed="rId2"/>
          <a:stretch>
            <a:fillRect/>
          </a:stretch>
        </p:blipFill>
        <p:spPr>
          <a:xfrm>
            <a:off x="198123" y="1837607"/>
            <a:ext cx="6091763" cy="3380400"/>
          </a:xfrm>
          <a:prstGeom prst="rect">
            <a:avLst/>
          </a:prstGeom>
        </p:spPr>
      </p:pic>
    </p:spTree>
    <p:extLst>
      <p:ext uri="{BB962C8B-B14F-4D97-AF65-F5344CB8AC3E}">
        <p14:creationId xmlns:p14="http://schemas.microsoft.com/office/powerpoint/2010/main" val="32002117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198120" y="4403708"/>
            <a:ext cx="6102668" cy="1596264"/>
          </a:xfrm>
          <a:prstGeom prst="rect">
            <a:avLst/>
          </a:prstGeom>
          <a:noFill/>
          <a:ln w="9525">
            <a:noFill/>
            <a:miter lim="800000"/>
            <a:headEnd/>
            <a:tailEnd/>
          </a:ln>
          <a:effectLst/>
        </p:spPr>
        <p:txBody>
          <a:bodyPr vert="horz" wrap="square" lIns="0" tIns="45399" rIns="90800" bIns="45399" numCol="1" anchor="t" anchorCtr="0" compatLnSpc="1">
            <a:prstTxWarp prst="textNoShape">
              <a:avLst/>
            </a:prstTxWarp>
            <a:spAutoFit/>
          </a:bodyPr>
          <a:lstStyle/>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高血圧症</a:t>
            </a:r>
            <a:r>
              <a:rPr lang="en-US" altLang="ja-JP" sz="752">
                <a:latin typeface="HG丸ｺﾞｼｯｸM-PRO" panose="020F0600000000000000" pitchFamily="50" charset="-128"/>
                <a:ea typeface="HG丸ｺﾞｼｯｸM-PRO" panose="020F0600000000000000" pitchFamily="50" charset="-128"/>
              </a:rPr>
              <a:t>…ICD10</a:t>
            </a:r>
            <a:r>
              <a:rPr lang="ja-JP" altLang="en-US" sz="752">
                <a:latin typeface="HG丸ｺﾞｼｯｸM-PRO" panose="020F0600000000000000" pitchFamily="50" charset="-128"/>
                <a:ea typeface="HG丸ｺﾞｼｯｸM-PRO" panose="020F0600000000000000" pitchFamily="50" charset="-128"/>
              </a:rPr>
              <a:t>により、次の疾病を対象に集計。</a:t>
            </a:r>
            <a:r>
              <a:rPr lang="en-US" altLang="ja-JP" sz="752">
                <a:latin typeface="HG丸ｺﾞｼｯｸM-PRO" panose="020F0600000000000000" pitchFamily="50" charset="-128"/>
                <a:ea typeface="HG丸ｺﾞｼｯｸM-PRO" panose="020F0600000000000000" pitchFamily="50" charset="-128"/>
              </a:rPr>
              <a:t>I10｢</a:t>
            </a:r>
            <a:r>
              <a:rPr lang="ja-JP" altLang="en-US" sz="752">
                <a:latin typeface="HG丸ｺﾞｼｯｸM-PRO" panose="020F0600000000000000" pitchFamily="50" charset="-128"/>
                <a:ea typeface="HG丸ｺﾞｼｯｸM-PRO" panose="020F0600000000000000" pitchFamily="50" charset="-128"/>
              </a:rPr>
              <a:t>本態性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原発性</a:t>
            </a:r>
            <a:r>
              <a:rPr lang="en-US" altLang="ja-JP" sz="752">
                <a:latin typeface="HG丸ｺﾞｼｯｸM-PRO" panose="020F0600000000000000" pitchFamily="50" charset="-128"/>
                <a:ea typeface="HG丸ｺﾞｼｯｸM-PRO" panose="020F0600000000000000" pitchFamily="50" charset="-128"/>
              </a:rPr>
              <a:t>&lt;</a:t>
            </a:r>
            <a:r>
              <a:rPr lang="ja-JP" altLang="en-US" sz="752">
                <a:latin typeface="HG丸ｺﾞｼｯｸM-PRO" panose="020F0600000000000000" pitchFamily="50" charset="-128"/>
                <a:ea typeface="HG丸ｺﾞｼｯｸM-PRO" panose="020F0600000000000000" pitchFamily="50" charset="-128"/>
              </a:rPr>
              <a:t>一次性</a:t>
            </a:r>
            <a:r>
              <a:rPr lang="en-US" altLang="ja-JP" sz="752">
                <a:latin typeface="HG丸ｺﾞｼｯｸM-PRO" panose="020F0600000000000000" pitchFamily="50" charset="-128"/>
                <a:ea typeface="HG丸ｺﾞｼｯｸM-PRO" panose="020F0600000000000000" pitchFamily="50" charset="-128"/>
              </a:rPr>
              <a:t>&gt;)</a:t>
            </a:r>
            <a:r>
              <a:rPr lang="ja-JP" altLang="en-US" sz="752">
                <a:latin typeface="HG丸ｺﾞｼｯｸM-PRO" panose="020F0600000000000000" pitchFamily="50" charset="-128"/>
                <a:ea typeface="HG丸ｺﾞｼｯｸM-PRO" panose="020F0600000000000000" pitchFamily="50" charset="-128"/>
              </a:rPr>
              <a:t>高血圧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I15｢</a:t>
            </a:r>
            <a:r>
              <a:rPr lang="ja-JP" altLang="en-US" sz="752">
                <a:latin typeface="HG丸ｺﾞｼｯｸM-PRO" panose="020F0600000000000000" pitchFamily="50" charset="-128"/>
                <a:ea typeface="HG丸ｺﾞｼｯｸM-PRO" panose="020F0600000000000000" pitchFamily="50" charset="-128"/>
              </a:rPr>
              <a:t>二次性</a:t>
            </a:r>
            <a:r>
              <a:rPr lang="en-US" altLang="ja-JP" sz="752">
                <a:latin typeface="HG丸ｺﾞｼｯｸM-PRO" panose="020F0600000000000000" pitchFamily="50" charset="-128"/>
                <a:ea typeface="HG丸ｺﾞｼｯｸM-PRO" panose="020F0600000000000000" pitchFamily="50" charset="-128"/>
              </a:rPr>
              <a:t>&lt;</a:t>
            </a:r>
            <a:r>
              <a:rPr lang="ja-JP" altLang="en-US" sz="752">
                <a:latin typeface="HG丸ｺﾞｼｯｸM-PRO" panose="020F0600000000000000" pitchFamily="50" charset="-128"/>
                <a:ea typeface="HG丸ｺﾞｼｯｸM-PRO" panose="020F0600000000000000" pitchFamily="50" charset="-128"/>
              </a:rPr>
              <a:t>続発性</a:t>
            </a:r>
            <a:r>
              <a:rPr lang="en-US" altLang="ja-JP" sz="752">
                <a:latin typeface="HG丸ｺﾞｼｯｸM-PRO" panose="020F0600000000000000" pitchFamily="50" charset="-128"/>
                <a:ea typeface="HG丸ｺﾞｼｯｸM-PRO" panose="020F0600000000000000" pitchFamily="50" charset="-128"/>
              </a:rPr>
              <a:t>&gt;</a:t>
            </a:r>
            <a:r>
              <a:rPr lang="ja-JP" altLang="en-US" sz="752">
                <a:latin typeface="HG丸ｺﾞｼｯｸM-PRO" panose="020F0600000000000000" pitchFamily="50" charset="-128"/>
                <a:ea typeface="HG丸ｺﾞｼｯｸM-PRO" panose="020F0600000000000000" pitchFamily="50" charset="-128"/>
              </a:rPr>
              <a:t>高血圧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関連疾病</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中分類または、</a:t>
            </a:r>
            <a:r>
              <a:rPr lang="en-US" altLang="ja-JP" sz="752">
                <a:latin typeface="HG丸ｺﾞｼｯｸM-PRO" panose="020F0600000000000000" pitchFamily="50" charset="-128"/>
                <a:ea typeface="HG丸ｺﾞｼｯｸM-PRO" panose="020F0600000000000000" pitchFamily="50" charset="-128"/>
              </a:rPr>
              <a:t>ICD10</a:t>
            </a:r>
            <a:r>
              <a:rPr lang="ja-JP" altLang="en-US" sz="752">
                <a:latin typeface="HG丸ｺﾞｼｯｸM-PRO" panose="020F0600000000000000" pitchFamily="50" charset="-128"/>
                <a:ea typeface="HG丸ｺﾞｼｯｸM-PRO" panose="020F0600000000000000" pitchFamily="50" charset="-128"/>
              </a:rPr>
              <a:t>により、以下の疾病を対象に集計。</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脳血管障害</a:t>
            </a:r>
            <a:r>
              <a:rPr lang="en-US" altLang="ja-JP" sz="752">
                <a:latin typeface="HG丸ｺﾞｼｯｸM-PRO" panose="020F0600000000000000" pitchFamily="50" charset="-128"/>
                <a:ea typeface="HG丸ｺﾞｼｯｸM-PRO" panose="020F0600000000000000" pitchFamily="50" charset="-128"/>
              </a:rPr>
              <a:t>…0904｢</a:t>
            </a:r>
            <a:r>
              <a:rPr lang="ja-JP" altLang="en-US" sz="752">
                <a:latin typeface="HG丸ｺﾞｼｯｸM-PRO" panose="020F0600000000000000" pitchFamily="50" charset="-128"/>
                <a:ea typeface="HG丸ｺﾞｼｯｸM-PRO" panose="020F0600000000000000" pitchFamily="50" charset="-128"/>
              </a:rPr>
              <a:t>くも膜下出血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0905｢</a:t>
            </a:r>
            <a:r>
              <a:rPr lang="ja-JP" altLang="en-US" sz="752">
                <a:latin typeface="HG丸ｺﾞｼｯｸM-PRO" panose="020F0600000000000000" pitchFamily="50" charset="-128"/>
                <a:ea typeface="HG丸ｺﾞｼｯｸM-PRO" panose="020F0600000000000000" pitchFamily="50" charset="-128"/>
              </a:rPr>
              <a:t>脳内出血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0906｢</a:t>
            </a:r>
            <a:r>
              <a:rPr lang="ja-JP" altLang="en-US" sz="752">
                <a:latin typeface="HG丸ｺﾞｼｯｸM-PRO" panose="020F0600000000000000" pitchFamily="50" charset="-128"/>
                <a:ea typeface="HG丸ｺﾞｼｯｸM-PRO" panose="020F0600000000000000" pitchFamily="50" charset="-128"/>
              </a:rPr>
              <a:t>脳梗塞</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0907｢</a:t>
            </a:r>
            <a:r>
              <a:rPr lang="ja-JP" altLang="en-US" sz="752">
                <a:latin typeface="HG丸ｺﾞｼｯｸM-PRO" panose="020F0600000000000000" pitchFamily="50" charset="-128"/>
                <a:ea typeface="HG丸ｺﾞｼｯｸM-PRO" panose="020F0600000000000000" pitchFamily="50" charset="-128"/>
              </a:rPr>
              <a:t>脳動脈硬化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a:t>
            </a:r>
            <a:r>
              <a:rPr lang="en-US" altLang="ja-JP" sz="752">
                <a:latin typeface="HG丸ｺﾞｼｯｸM-PRO" panose="020F0600000000000000" pitchFamily="50" charset="-128"/>
                <a:ea typeface="HG丸ｺﾞｼｯｸM-PRO" panose="020F0600000000000000" pitchFamily="50" charset="-128"/>
              </a:rPr>
              <a:t>0908｢</a:t>
            </a:r>
            <a:r>
              <a:rPr lang="ja-JP" altLang="en-US" sz="752">
                <a:latin typeface="HG丸ｺﾞｼｯｸM-PRO" panose="020F0600000000000000" pitchFamily="50" charset="-128"/>
                <a:ea typeface="HG丸ｺﾞｼｯｸM-PRO" panose="020F0600000000000000" pitchFamily="50" charset="-128"/>
              </a:rPr>
              <a:t>その他の脳血管疾患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心疾患</a:t>
            </a:r>
            <a:r>
              <a:rPr lang="en-US" altLang="ja-JP" sz="752">
                <a:latin typeface="HG丸ｺﾞｼｯｸM-PRO" panose="020F0600000000000000" pitchFamily="50" charset="-128"/>
                <a:ea typeface="HG丸ｺﾞｼｯｸM-PRO" panose="020F0600000000000000" pitchFamily="50" charset="-128"/>
              </a:rPr>
              <a:t>…0902｢</a:t>
            </a:r>
            <a:r>
              <a:rPr lang="ja-JP" altLang="en-US" sz="752">
                <a:latin typeface="HG丸ｺﾞｼｯｸM-PRO" panose="020F0600000000000000" pitchFamily="50" charset="-128"/>
                <a:ea typeface="HG丸ｺﾞｼｯｸM-PRO" panose="020F0600000000000000" pitchFamily="50" charset="-128"/>
              </a:rPr>
              <a:t>虚血性心疾患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0903｢</a:t>
            </a:r>
            <a:r>
              <a:rPr lang="ja-JP" altLang="en-US" sz="752">
                <a:latin typeface="HG丸ｺﾞｼｯｸM-PRO" panose="020F0600000000000000" pitchFamily="50" charset="-128"/>
                <a:ea typeface="HG丸ｺﾞｼｯｸM-PRO" panose="020F0600000000000000" pitchFamily="50" charset="-128"/>
              </a:rPr>
              <a:t>その他の心疾患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I11｢</a:t>
            </a:r>
            <a:r>
              <a:rPr lang="ja-JP" altLang="en-US" sz="752">
                <a:latin typeface="HG丸ｺﾞｼｯｸM-PRO" panose="020F0600000000000000" pitchFamily="50" charset="-128"/>
                <a:ea typeface="HG丸ｺﾞｼｯｸM-PRO" panose="020F0600000000000000" pitchFamily="50" charset="-128"/>
              </a:rPr>
              <a:t>高血圧性心疾患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I13｢</a:t>
            </a:r>
            <a:r>
              <a:rPr lang="ja-JP" altLang="en-US" sz="752">
                <a:latin typeface="HG丸ｺﾞｼｯｸM-PRO" panose="020F0600000000000000" pitchFamily="50" charset="-128"/>
                <a:ea typeface="HG丸ｺﾞｼｯｸM-PRO" panose="020F0600000000000000" pitchFamily="50" charset="-128"/>
              </a:rPr>
              <a:t>高血圧性心腎疾患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腎疾患</a:t>
            </a:r>
            <a:r>
              <a:rPr lang="en-US" altLang="ja-JP" sz="752">
                <a:latin typeface="HG丸ｺﾞｼｯｸM-PRO" panose="020F0600000000000000" pitchFamily="50" charset="-128"/>
                <a:ea typeface="HG丸ｺﾞｼｯｸM-PRO" panose="020F0600000000000000" pitchFamily="50" charset="-128"/>
              </a:rPr>
              <a:t>…1401｢</a:t>
            </a:r>
            <a:r>
              <a:rPr lang="ja-JP" altLang="en-US" sz="752">
                <a:latin typeface="HG丸ｺﾞｼｯｸM-PRO" panose="020F0600000000000000" pitchFamily="50" charset="-128"/>
                <a:ea typeface="HG丸ｺﾞｼｯｸM-PRO" panose="020F0600000000000000" pitchFamily="50" charset="-128"/>
              </a:rPr>
              <a:t>糸球体疾患及び腎尿細管間質性疾患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1402｢</a:t>
            </a:r>
            <a:r>
              <a:rPr lang="ja-JP" altLang="en-US" sz="752">
                <a:latin typeface="HG丸ｺﾞｼｯｸM-PRO" panose="020F0600000000000000" pitchFamily="50" charset="-128"/>
                <a:ea typeface="HG丸ｺﾞｼｯｸM-PRO" panose="020F0600000000000000" pitchFamily="50" charset="-128"/>
              </a:rPr>
              <a:t>腎不全</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I12｢</a:t>
            </a:r>
            <a:r>
              <a:rPr lang="ja-JP" altLang="en-US" sz="752">
                <a:latin typeface="HG丸ｺﾞｼｯｸM-PRO" panose="020F0600000000000000" pitchFamily="50" charset="-128"/>
                <a:ea typeface="HG丸ｺﾞｼｯｸM-PRO" panose="020F0600000000000000" pitchFamily="50" charset="-128"/>
              </a:rPr>
              <a:t>高血圧性腎疾患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血管疾患</a:t>
            </a:r>
            <a:r>
              <a:rPr lang="en-US" altLang="ja-JP" sz="752">
                <a:latin typeface="HG丸ｺﾞｼｯｸM-PRO" panose="020F0600000000000000" pitchFamily="50" charset="-128"/>
                <a:ea typeface="HG丸ｺﾞｼｯｸM-PRO" panose="020F0600000000000000" pitchFamily="50" charset="-128"/>
              </a:rPr>
              <a:t>…0909｢</a:t>
            </a:r>
            <a:r>
              <a:rPr lang="ja-JP" altLang="en-US" sz="752">
                <a:latin typeface="HG丸ｺﾞｼｯｸM-PRO" panose="020F0600000000000000" pitchFamily="50" charset="-128"/>
                <a:ea typeface="HG丸ｺﾞｼｯｸM-PRO" panose="020F0600000000000000" pitchFamily="50" charset="-128"/>
              </a:rPr>
              <a:t>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0912｢</a:t>
            </a:r>
            <a:r>
              <a:rPr lang="ja-JP" altLang="en-US" sz="752">
                <a:latin typeface="HG丸ｺﾞｼｯｸM-PRO" panose="020F0600000000000000" pitchFamily="50" charset="-128"/>
                <a:ea typeface="HG丸ｺﾞｼｯｸM-PRO" panose="020F0600000000000000" pitchFamily="50" charset="-128"/>
              </a:rPr>
              <a:t>その他の循環器系の疾患</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一部</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株式会社データホライゾン　医療費分解技術を用いて疾病毎に点数をグルーピングし算出。</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参考資料：日本高血圧学会</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高血圧治療ガイドライン</a:t>
            </a:r>
            <a:r>
              <a:rPr lang="en-US" altLang="ja-JP" sz="752">
                <a:latin typeface="HG丸ｺﾞｼｯｸM-PRO" panose="020F0600000000000000" pitchFamily="50" charset="-128"/>
                <a:ea typeface="HG丸ｺﾞｼｯｸM-PRO" panose="020F0600000000000000" pitchFamily="50" charset="-128"/>
              </a:rPr>
              <a:t>2019｣</a:t>
            </a:r>
            <a:endParaRPr lang="en-US" altLang="zh-TW" sz="752">
              <a:latin typeface="HG丸ｺﾞｼｯｸM-PRO" panose="020F0600000000000000" pitchFamily="50" charset="-128"/>
              <a:ea typeface="HG丸ｺﾞｼｯｸM-PRO" panose="020F0600000000000000" pitchFamily="50" charset="-128"/>
            </a:endParaRPr>
          </a:p>
        </p:txBody>
      </p:sp>
      <p:sp>
        <p:nvSpPr>
          <p:cNvPr id="11" name="Rectangle 6"/>
          <p:cNvSpPr>
            <a:spLocks noChangeArrowheads="1"/>
          </p:cNvSpPr>
          <p:nvPr/>
        </p:nvSpPr>
        <p:spPr bwMode="auto">
          <a:xfrm>
            <a:off x="102323" y="2133640"/>
            <a:ext cx="3887050" cy="265578"/>
          </a:xfrm>
          <a:prstGeom prst="rect">
            <a:avLst/>
          </a:prstGeom>
          <a:noFill/>
          <a:ln w="9525">
            <a:noFill/>
            <a:miter lim="800000"/>
            <a:headEnd/>
            <a:tailEnd/>
          </a:ln>
          <a:effectLst/>
        </p:spPr>
        <p:txBody>
          <a:bodyPr vert="horz" wrap="square" lIns="86400" tIns="45399" rIns="90800" bIns="45399" numCol="1" anchor="ctr" anchorCtr="0" compatLnSpc="1">
            <a:prstTxWarp prst="textNoShape">
              <a:avLst/>
            </a:prstTxWarp>
            <a:spAutoFit/>
          </a:bodyPr>
          <a:lstStyle/>
          <a:p>
            <a:r>
              <a:rPr lang="ja-JP" altLang="en-US" sz="1130">
                <a:latin typeface="HG丸ｺﾞｼｯｸM-PRO" panose="020F0600000000000000" pitchFamily="50" charset="-128"/>
                <a:ea typeface="HG丸ｺﾞｼｯｸM-PRO" panose="020F0600000000000000" pitchFamily="50" charset="-128"/>
              </a:rPr>
              <a:t>健康診査及びレセプトによる高血圧該当状況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3" name="Rectangle 5"/>
          <p:cNvSpPr>
            <a:spLocks noChangeArrowheads="1"/>
          </p:cNvSpPr>
          <p:nvPr/>
        </p:nvSpPr>
        <p:spPr bwMode="auto">
          <a:xfrm>
            <a:off x="198120" y="8180111"/>
            <a:ext cx="6210237" cy="554632"/>
          </a:xfrm>
          <a:prstGeom prst="rect">
            <a:avLst/>
          </a:prstGeom>
          <a:noFill/>
          <a:ln w="9525">
            <a:noFill/>
            <a:miter lim="800000"/>
            <a:headEnd/>
            <a:tailEnd/>
          </a:ln>
          <a:effectLst/>
        </p:spPr>
        <p:txBody>
          <a:bodyPr vert="horz" wrap="square" lIns="0" tIns="45399" rIns="90800" bIns="45399" numCol="1" anchor="t" anchorCtr="0" compatLnSpc="1">
            <a:prstTxWarp prst="textNoShape">
              <a:avLst/>
            </a:prstTxWarp>
            <a:spAutoFit/>
          </a:bodyPr>
          <a:lstStyle/>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参考資料：日本高血圧学会</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高血圧治療ガイドライン</a:t>
            </a:r>
            <a:r>
              <a:rPr lang="en-US" altLang="ja-JP" sz="752">
                <a:latin typeface="HG丸ｺﾞｼｯｸM-PRO" panose="020F0600000000000000" pitchFamily="50" charset="-128"/>
                <a:ea typeface="HG丸ｺﾞｼｯｸM-PRO" panose="020F0600000000000000" pitchFamily="50" charset="-128"/>
              </a:rPr>
              <a:t>2019｣</a:t>
            </a:r>
            <a:endParaRPr lang="en-US" altLang="zh-TW" sz="752">
              <a:latin typeface="HG丸ｺﾞｼｯｸM-PRO" panose="020F0600000000000000" pitchFamily="50" charset="-128"/>
              <a:ea typeface="HG丸ｺﾞｼｯｸM-PRO" panose="020F0600000000000000" pitchFamily="50" charset="-128"/>
            </a:endParaRPr>
          </a:p>
        </p:txBody>
      </p:sp>
      <p:sp>
        <p:nvSpPr>
          <p:cNvPr id="9" name="Rectangle 6"/>
          <p:cNvSpPr>
            <a:spLocks noChangeArrowheads="1"/>
          </p:cNvSpPr>
          <p:nvPr/>
        </p:nvSpPr>
        <p:spPr bwMode="auto">
          <a:xfrm>
            <a:off x="102324" y="6106192"/>
            <a:ext cx="3048864" cy="439472"/>
          </a:xfrm>
          <a:prstGeom prst="rect">
            <a:avLst/>
          </a:prstGeom>
          <a:noFill/>
          <a:ln w="9525">
            <a:noFill/>
            <a:miter lim="800000"/>
            <a:headEnd/>
            <a:tailEnd/>
          </a:ln>
          <a:effectLst/>
        </p:spPr>
        <p:txBody>
          <a:bodyPr vert="horz" wrap="square" lIns="86400" tIns="45399" rIns="90800" bIns="45399" numCol="1" anchor="ctr" anchorCtr="0" compatLnSpc="1">
            <a:prstTxWarp prst="textNoShape">
              <a:avLst/>
            </a:prstTxWarp>
            <a:spAutoFit/>
          </a:bodyPr>
          <a:lstStyle/>
          <a:p>
            <a:r>
              <a:rPr lang="ja-JP" altLang="en-US" sz="1130">
                <a:latin typeface="HG丸ｺﾞｼｯｸM-PRO" panose="020F0600000000000000" pitchFamily="50" charset="-128"/>
                <a:ea typeface="HG丸ｺﾞｼｯｸM-PRO" panose="020F0600000000000000" pitchFamily="50" charset="-128"/>
              </a:rPr>
              <a:t>健康診査受診者に占める高血圧該当者の割合</a:t>
            </a:r>
            <a:endParaRPr lang="en-US" altLang="ja-JP" sz="1130">
              <a:latin typeface="HG丸ｺﾞｼｯｸM-PRO" panose="020F0600000000000000" pitchFamily="50" charset="-128"/>
              <a:ea typeface="HG丸ｺﾞｼｯｸM-PRO" panose="020F0600000000000000" pitchFamily="50" charset="-128"/>
            </a:endParaRPr>
          </a:p>
          <a:p>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4" name="Rectangle 6"/>
          <p:cNvSpPr>
            <a:spLocks noChangeArrowheads="1"/>
          </p:cNvSpPr>
          <p:nvPr/>
        </p:nvSpPr>
        <p:spPr bwMode="auto">
          <a:xfrm>
            <a:off x="3320315" y="6106192"/>
            <a:ext cx="2775795" cy="439472"/>
          </a:xfrm>
          <a:prstGeom prst="rect">
            <a:avLst/>
          </a:prstGeom>
          <a:noFill/>
          <a:ln w="9525">
            <a:noFill/>
            <a:miter lim="800000"/>
            <a:headEnd/>
            <a:tailEnd/>
          </a:ln>
          <a:effectLst/>
        </p:spPr>
        <p:txBody>
          <a:bodyPr vert="horz" wrap="none" lIns="86400" tIns="45399" rIns="90800" bIns="45399" numCol="1" anchor="ctr" anchorCtr="0" compatLnSpc="1">
            <a:prstTxWarp prst="textNoShape">
              <a:avLst/>
            </a:prstTxWarp>
            <a:spAutoFit/>
          </a:bodyPr>
          <a:lstStyle/>
          <a:p>
            <a:r>
              <a:rPr lang="ja-JP" altLang="en-US" sz="1130">
                <a:latin typeface="HG丸ｺﾞｼｯｸM-PRO" panose="020F0600000000000000" pitchFamily="50" charset="-128"/>
                <a:ea typeface="HG丸ｺﾞｼｯｸM-PRO" panose="020F0600000000000000" pitchFamily="50" charset="-128"/>
              </a:rPr>
              <a:t>高血圧該当者における血圧値分類別割合</a:t>
            </a:r>
            <a:endParaRPr lang="en-US" altLang="ja-JP" sz="1130">
              <a:latin typeface="HG丸ｺﾞｼｯｸM-PRO" panose="020F0600000000000000" pitchFamily="50" charset="-128"/>
              <a:ea typeface="HG丸ｺﾞｼｯｸM-PRO" panose="020F0600000000000000" pitchFamily="50" charset="-128"/>
            </a:endParaRPr>
          </a:p>
          <a:p>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2" name="スライド番号プレースホルダー 10">
            <a:extLst>
              <a:ext uri="{FF2B5EF4-FFF2-40B4-BE49-F238E27FC236}">
                <a16:creationId xmlns:a16="http://schemas.microsoft.com/office/drawing/2014/main" id="{1893AC41-F465-4325-991A-356CEE368405}"/>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26</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コンテンツ プレースホルダー 2">
            <a:extLst>
              <a:ext uri="{FF2B5EF4-FFF2-40B4-BE49-F238E27FC236}">
                <a16:creationId xmlns:a16="http://schemas.microsoft.com/office/drawing/2014/main" id="{C6EA1641-042E-4ADF-96AE-29CD653D5A7B}"/>
              </a:ext>
            </a:extLst>
          </p:cNvPr>
          <p:cNvSpPr txBox="1">
            <a:spLocks/>
          </p:cNvSpPr>
          <p:nvPr/>
        </p:nvSpPr>
        <p:spPr>
          <a:xfrm>
            <a:off x="102324" y="530738"/>
            <a:ext cx="6069876" cy="1578609"/>
          </a:xfrm>
          <a:prstGeom prst="rect">
            <a:avLst/>
          </a:prstGeom>
        </p:spPr>
        <p:txBody>
          <a:bodyPr vert="horz" wrap="square"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年度における、健康診査及びレセプトによる高血圧該当状況を示しています。</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健康診査受診者の</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35.8%</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にあたる</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109,087</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人が高血圧に該当し、そのうち</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74,763</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人に高血圧症の投薬レセプトがあります。健康診査受診者の</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64.2%</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にあたる</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195,959</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人がその他の血圧分類に該当し、そのうち</a:t>
            </a:r>
            <a:r>
              <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120,211</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人に高血圧症の投薬レセプトがあります。</a:t>
            </a:r>
            <a:endParaRPr lang="en-US" altLang="ja-JP"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高血圧該当者数の内訳として、</a:t>
            </a:r>
            <a:r>
              <a:rPr lang="en-US" altLang="ja-JP" sz="1130">
                <a:solidFill>
                  <a:schemeClr val="tx1"/>
                </a:solidFill>
                <a:latin typeface="HG丸ｺﾞｼｯｸM-PRO" panose="020F0600000000000000" pitchFamily="50" charset="-128"/>
                <a:ea typeface="HG丸ｺﾞｼｯｸM-PRO" panose="020F0600000000000000" pitchFamily="50" charset="-128"/>
              </a:rPr>
              <a:t>Ⅰ</a:t>
            </a:r>
            <a:r>
              <a:rPr lang="ja-JP" altLang="en-US" sz="1130">
                <a:solidFill>
                  <a:schemeClr val="tx1"/>
                </a:solidFill>
                <a:latin typeface="HG丸ｺﾞｼｯｸM-PRO" panose="020F0600000000000000" pitchFamily="50" charset="-128"/>
                <a:ea typeface="HG丸ｺﾞｼｯｸM-PRO" panose="020F0600000000000000" pitchFamily="50" charset="-128"/>
              </a:rPr>
              <a:t>度高血圧の該当者数が最も多く約</a:t>
            </a:r>
            <a:r>
              <a:rPr lang="en-US" altLang="ja-JP" sz="1130">
                <a:solidFill>
                  <a:schemeClr val="tx1"/>
                </a:solidFill>
                <a:latin typeface="HG丸ｺﾞｼｯｸM-PRO" panose="020F0600000000000000" pitchFamily="50" charset="-128"/>
                <a:ea typeface="HG丸ｺﾞｼｯｸM-PRO" panose="020F0600000000000000" pitchFamily="50" charset="-128"/>
              </a:rPr>
              <a:t>8</a:t>
            </a:r>
            <a:r>
              <a:rPr lang="ja-JP" altLang="en-US" sz="1130">
                <a:solidFill>
                  <a:schemeClr val="tx1"/>
                </a:solidFill>
                <a:latin typeface="HG丸ｺﾞｼｯｸM-PRO" panose="020F0600000000000000" pitchFamily="50" charset="-128"/>
                <a:ea typeface="HG丸ｺﾞｼｯｸM-PRO" panose="020F0600000000000000" pitchFamily="50" charset="-128"/>
              </a:rPr>
              <a:t>割を占めています。一方、その他の血圧分類該当者数の内訳として、高値血圧の該当者数が最も多く約</a:t>
            </a:r>
            <a:r>
              <a:rPr lang="en-US" altLang="ja-JP" sz="1130">
                <a:solidFill>
                  <a:schemeClr val="tx1"/>
                </a:solidFill>
                <a:latin typeface="HG丸ｺﾞｼｯｸM-PRO" panose="020F0600000000000000" pitchFamily="50" charset="-128"/>
                <a:ea typeface="HG丸ｺﾞｼｯｸM-PRO" panose="020F0600000000000000" pitchFamily="50" charset="-128"/>
              </a:rPr>
              <a:t>4</a:t>
            </a:r>
            <a:r>
              <a:rPr lang="ja-JP" altLang="en-US" sz="1130">
                <a:solidFill>
                  <a:schemeClr val="tx1"/>
                </a:solidFill>
                <a:latin typeface="HG丸ｺﾞｼｯｸM-PRO" panose="020F0600000000000000" pitchFamily="50" charset="-128"/>
                <a:ea typeface="HG丸ｺﾞｼｯｸM-PRO" panose="020F0600000000000000" pitchFamily="50" charset="-128"/>
              </a:rPr>
              <a:t>割を占めています。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EF1E615F-8CA8-4C8B-8C89-F2D62FE0605C}"/>
              </a:ext>
            </a:extLst>
          </p:cNvPr>
          <p:cNvPicPr>
            <a:picLocks/>
          </p:cNvPicPr>
          <p:nvPr/>
        </p:nvPicPr>
        <p:blipFill>
          <a:blip r:embed="rId3"/>
          <a:stretch>
            <a:fillRect/>
          </a:stretch>
        </p:blipFill>
        <p:spPr>
          <a:xfrm>
            <a:off x="198123" y="2416508"/>
            <a:ext cx="4444011" cy="1987200"/>
          </a:xfrm>
          <a:prstGeom prst="rect">
            <a:avLst/>
          </a:prstGeom>
        </p:spPr>
      </p:pic>
      <p:pic>
        <p:nvPicPr>
          <p:cNvPr id="4" name="図 3">
            <a:extLst>
              <a:ext uri="{FF2B5EF4-FFF2-40B4-BE49-F238E27FC236}">
                <a16:creationId xmlns:a16="http://schemas.microsoft.com/office/drawing/2014/main" id="{FF636995-B3A7-41C9-B9B1-1E7C1E291EA0}"/>
              </a:ext>
            </a:extLst>
          </p:cNvPr>
          <p:cNvPicPr>
            <a:picLocks/>
          </p:cNvPicPr>
          <p:nvPr/>
        </p:nvPicPr>
        <p:blipFill>
          <a:blip r:embed="rId4"/>
          <a:stretch>
            <a:fillRect/>
          </a:stretch>
        </p:blipFill>
        <p:spPr>
          <a:xfrm>
            <a:off x="198120" y="6544229"/>
            <a:ext cx="2268000" cy="1610824"/>
          </a:xfrm>
          <a:prstGeom prst="rect">
            <a:avLst/>
          </a:prstGeom>
        </p:spPr>
      </p:pic>
      <p:pic>
        <p:nvPicPr>
          <p:cNvPr id="5" name="図 4">
            <a:extLst>
              <a:ext uri="{FF2B5EF4-FFF2-40B4-BE49-F238E27FC236}">
                <a16:creationId xmlns:a16="http://schemas.microsoft.com/office/drawing/2014/main" id="{4B64A543-4D7A-4B84-965F-3E2E2E0C8F3D}"/>
              </a:ext>
            </a:extLst>
          </p:cNvPr>
          <p:cNvPicPr>
            <a:picLocks/>
          </p:cNvPicPr>
          <p:nvPr/>
        </p:nvPicPr>
        <p:blipFill>
          <a:blip r:embed="rId5"/>
          <a:stretch>
            <a:fillRect/>
          </a:stretch>
        </p:blipFill>
        <p:spPr>
          <a:xfrm>
            <a:off x="3424823" y="6545664"/>
            <a:ext cx="2268000" cy="1609389"/>
          </a:xfrm>
          <a:prstGeom prst="rect">
            <a:avLst/>
          </a:prstGeom>
        </p:spPr>
      </p:pic>
    </p:spTree>
    <p:extLst>
      <p:ext uri="{BB962C8B-B14F-4D97-AF65-F5344CB8AC3E}">
        <p14:creationId xmlns:p14="http://schemas.microsoft.com/office/powerpoint/2010/main" val="2071668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2571" y="159173"/>
            <a:ext cx="5926347" cy="371565"/>
          </a:xfrm>
          <a:solidFill>
            <a:srgbClr val="BFEAF9"/>
          </a:solidFill>
          <a:ln>
            <a:noFill/>
          </a:ln>
        </p:spPr>
        <p:style>
          <a:lnRef idx="2">
            <a:schemeClr val="accent1"/>
          </a:lnRef>
          <a:fillRef idx="1">
            <a:schemeClr val="lt1"/>
          </a:fillRef>
          <a:effectRef idx="0">
            <a:schemeClr val="accent1"/>
          </a:effectRef>
          <a:fontRef idx="minor">
            <a:schemeClr val="dk1"/>
          </a:fontRef>
        </p:style>
        <p:txBody>
          <a:bodyPr vert="horz" lIns="86017" tIns="43007" rIns="86017" bIns="43007" rtlCol="0" anchor="ctr">
            <a:noAutofit/>
          </a:bodyPr>
          <a:lstStyle/>
          <a:p>
            <a:r>
              <a:rPr lang="ja-JP" altLang="en-US" sz="1882">
                <a:solidFill>
                  <a:schemeClr val="tx1"/>
                </a:solidFill>
                <a:latin typeface="HG丸ｺﾞｼｯｸM-PRO" panose="020F0600000000000000" pitchFamily="50" charset="-128"/>
                <a:ea typeface="HG丸ｺﾞｼｯｸM-PRO" panose="020F0600000000000000" pitchFamily="50" charset="-128"/>
              </a:rPr>
              <a:t> 目 次</a:t>
            </a:r>
          </a:p>
        </p:txBody>
      </p:sp>
      <p:graphicFrame>
        <p:nvGraphicFramePr>
          <p:cNvPr id="6" name="コンテンツ プレースホルダー 5">
            <a:extLst>
              <a:ext uri="{FF2B5EF4-FFF2-40B4-BE49-F238E27FC236}">
                <a16:creationId xmlns:a16="http://schemas.microsoft.com/office/drawing/2014/main" id="{0448759D-06A3-4540-B85A-5CB75EA09F14}"/>
              </a:ext>
            </a:extLst>
          </p:cNvPr>
          <p:cNvGraphicFramePr>
            <a:graphicFrameLocks noGrp="1"/>
          </p:cNvGraphicFramePr>
          <p:nvPr>
            <p:ph idx="1"/>
            <p:extLst>
              <p:ext uri="{D42A27DB-BD31-4B8C-83A1-F6EECF244321}">
                <p14:modId xmlns:p14="http://schemas.microsoft.com/office/powerpoint/2010/main" val="3702965816"/>
              </p:ext>
            </p:extLst>
          </p:nvPr>
        </p:nvGraphicFramePr>
        <p:xfrm>
          <a:off x="102571" y="769417"/>
          <a:ext cx="5852979" cy="8190397"/>
        </p:xfrm>
        <a:graphic>
          <a:graphicData uri="http://schemas.openxmlformats.org/drawingml/2006/table">
            <a:tbl>
              <a:tblPr/>
              <a:tblGrid>
                <a:gridCol w="596341">
                  <a:extLst>
                    <a:ext uri="{9D8B030D-6E8A-4147-A177-3AD203B41FA5}">
                      <a16:colId xmlns:a16="http://schemas.microsoft.com/office/drawing/2014/main" val="20000"/>
                    </a:ext>
                  </a:extLst>
                </a:gridCol>
                <a:gridCol w="4660297">
                  <a:extLst>
                    <a:ext uri="{9D8B030D-6E8A-4147-A177-3AD203B41FA5}">
                      <a16:colId xmlns:a16="http://schemas.microsoft.com/office/drawing/2014/main" val="20001"/>
                    </a:ext>
                  </a:extLst>
                </a:gridCol>
                <a:gridCol w="596341">
                  <a:extLst>
                    <a:ext uri="{9D8B030D-6E8A-4147-A177-3AD203B41FA5}">
                      <a16:colId xmlns:a16="http://schemas.microsoft.com/office/drawing/2014/main" val="20002"/>
                    </a:ext>
                  </a:extLst>
                </a:gridCol>
              </a:tblGrid>
              <a:tr h="255312">
                <a:tc gridSpan="2">
                  <a:txBody>
                    <a:bodyPr/>
                    <a:lstStyle/>
                    <a:p>
                      <a:pPr algn="l" rtl="0" fontAlgn="ctr"/>
                      <a:r>
                        <a:rPr lang="ja-JP" altLang="en-US" sz="1200" b="0" i="0" u="none" strike="noStrike" dirty="0">
                          <a:solidFill>
                            <a:schemeClr val="tx1"/>
                          </a:solidFill>
                          <a:latin typeface="HG丸ｺﾞｼｯｸM-PRO" panose="020F0600000000000000" pitchFamily="50" charset="-128"/>
                          <a:ea typeface="HG丸ｺﾞｼｯｸM-PRO" panose="020F0600000000000000" pitchFamily="50" charset="-128"/>
                        </a:rPr>
                        <a:t>第</a:t>
                      </a:r>
                      <a:r>
                        <a:rPr lang="en-US" altLang="ja-JP" sz="1200" b="0" i="0" u="none" strike="noStrike" dirty="0">
                          <a:solidFill>
                            <a:schemeClr val="tx1"/>
                          </a:solidFill>
                          <a:latin typeface="HG丸ｺﾞｼｯｸM-PRO" panose="020F0600000000000000" pitchFamily="50" charset="-128"/>
                          <a:ea typeface="HG丸ｺﾞｼｯｸM-PRO" panose="020F0600000000000000" pitchFamily="50" charset="-128"/>
                        </a:rPr>
                        <a:t>1</a:t>
                      </a:r>
                      <a:r>
                        <a:rPr lang="ja-JP" altLang="en-US" sz="1200" b="0" i="0" u="none" strike="noStrike" dirty="0">
                          <a:solidFill>
                            <a:schemeClr val="tx1"/>
                          </a:solidFill>
                          <a:latin typeface="HG丸ｺﾞｼｯｸM-PRO" panose="020F0600000000000000" pitchFamily="50" charset="-128"/>
                          <a:ea typeface="HG丸ｺﾞｼｯｸM-PRO" panose="020F0600000000000000" pitchFamily="50" charset="-128"/>
                        </a:rPr>
                        <a:t>章　はじめに</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55312">
                <a:tc>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．第</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期データヘルス計画の背景</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255312">
                <a:tc>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l" defTabSz="342900" rtl="0" eaLnBrk="1" fontAlgn="ctr" latinLnBrk="0" hangingPunct="1">
                        <a:lnSpc>
                          <a:spcPct val="100000"/>
                        </a:lnSpc>
                        <a:spcBef>
                          <a:spcPts val="0"/>
                        </a:spcBef>
                        <a:spcAft>
                          <a:spcPts val="0"/>
                        </a:spcAft>
                        <a:buClrTx/>
                        <a:buSzTx/>
                        <a:buFontTx/>
                        <a:buNone/>
                        <a:tabLst/>
                        <a:defRPr/>
                      </a:pP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．第</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期データヘルス計画の基本方針</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255312">
                <a:tc>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．第</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期データヘルス計画の位置づけ</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4"/>
                  </a:ext>
                </a:extLst>
              </a:tr>
              <a:tr h="255312">
                <a:tc>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4</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．第</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期データヘルス計画の期間</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255312">
                <a:tc gridSpan="2">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第</a:t>
                      </a:r>
                      <a:r>
                        <a:rPr lang="en-US" altLang="ja-JP" sz="1200" b="0" i="0" u="none" strike="noStrike">
                          <a:solidFill>
                            <a:schemeClr val="tx1"/>
                          </a:solidFill>
                          <a:latin typeface="HG丸ｺﾞｼｯｸM-PRO" panose="020F0600000000000000" pitchFamily="50" charset="-128"/>
                          <a:ea typeface="HG丸ｺﾞｼｯｸM-PRO" panose="020F0600000000000000" pitchFamily="50" charset="-128"/>
                        </a:rPr>
                        <a:t>2</a:t>
                      </a: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章　</a:t>
                      </a:r>
                      <a:r>
                        <a:rPr kumimoji="1" lang="ja-JP" altLang="en-US" sz="1200">
                          <a:solidFill>
                            <a:schemeClr val="tx1"/>
                          </a:solidFill>
                          <a:latin typeface="HG丸ｺﾞｼｯｸM-PRO" panose="020F0600000000000000" pitchFamily="50" charset="-128"/>
                          <a:ea typeface="HG丸ｺﾞｼｯｸM-PRO" panose="020F0600000000000000" pitchFamily="50" charset="-128"/>
                        </a:rPr>
                        <a:t>保険者の特性把握</a:t>
                      </a: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rtl="0" fontAlgn="ctr"/>
                      <a:endPar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extLst>
                  <a:ext uri="{0D108BD9-81ED-4DB2-BD59-A6C34878D82A}">
                    <a16:rowId xmlns:a16="http://schemas.microsoft.com/office/drawing/2014/main" val="1461093777"/>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．基本情報</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064862904"/>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l" defTabSz="513070" rtl="0" eaLnBrk="1" fontAlgn="auto" latinLnBrk="0" hangingPunct="1">
                        <a:lnSpc>
                          <a:spcPct val="100000"/>
                        </a:lnSpc>
                        <a:spcBef>
                          <a:spcPts val="0"/>
                        </a:spcBef>
                        <a:spcAft>
                          <a:spcPts val="0"/>
                        </a:spcAft>
                        <a:buClrTx/>
                        <a:buSzTx/>
                        <a:buFontTx/>
                        <a:buNone/>
                        <a:tabLst/>
                        <a:defRPr/>
                      </a:pP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．医療費等の状況</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8</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42946348"/>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．健康診査受診状況</a:t>
                      </a:r>
                      <a:endParaRPr kumimoji="1" lang="ja-JP" altLang="en-US" sz="1200">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9</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269633076"/>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4</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．介護保険の状況</a:t>
                      </a:r>
                      <a:endParaRPr kumimoji="1" lang="ja-JP" altLang="en-US" sz="1200">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611546490"/>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l" defTabSz="513070" rtl="0" eaLnBrk="1" fontAlgn="auto" latinLnBrk="0" hangingPunct="1">
                        <a:lnSpc>
                          <a:spcPct val="100000"/>
                        </a:lnSpc>
                        <a:spcBef>
                          <a:spcPts val="0"/>
                        </a:spcBef>
                        <a:spcAft>
                          <a:spcPts val="0"/>
                        </a:spcAft>
                        <a:buClrTx/>
                        <a:buSzTx/>
                        <a:buFontTx/>
                        <a:buNone/>
                        <a:tabLst/>
                        <a:defRPr/>
                      </a:pP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．主たる死因の状況</a:t>
                      </a:r>
                      <a:endParaRPr kumimoji="1" lang="ja-JP" altLang="en-US" sz="1200">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12</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568800555"/>
                  </a:ext>
                </a:extLst>
              </a:tr>
              <a:tr h="255312">
                <a:tc gridSpan="2">
                  <a:txBody>
                    <a:bodyPr/>
                    <a:lstStyle/>
                    <a:p>
                      <a:pPr marL="0" marR="0" lvl="0" indent="0" algn="l" defTabSz="513070" rtl="0" eaLnBrk="1" fontAlgn="ctr" latinLnBrk="0" hangingPunct="1">
                        <a:lnSpc>
                          <a:spcPct val="100000"/>
                        </a:lnSpc>
                        <a:spcBef>
                          <a:spcPts val="0"/>
                        </a:spcBef>
                        <a:spcAft>
                          <a:spcPts val="0"/>
                        </a:spcAft>
                        <a:buClrTx/>
                        <a:buSzTx/>
                        <a:buFontTx/>
                        <a:buNone/>
                        <a:tabLst/>
                        <a:defRPr/>
                      </a:pP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第</a:t>
                      </a:r>
                      <a:r>
                        <a:rPr lang="en-US" altLang="ja-JP" sz="1200" b="0" i="0" u="none" strike="noStrike">
                          <a:solidFill>
                            <a:schemeClr val="tx1"/>
                          </a:solidFill>
                          <a:latin typeface="HG丸ｺﾞｼｯｸM-PRO" panose="020F0600000000000000" pitchFamily="50" charset="-128"/>
                          <a:ea typeface="HG丸ｺﾞｼｯｸM-PRO" panose="020F0600000000000000" pitchFamily="50" charset="-128"/>
                        </a:rPr>
                        <a:t>3</a:t>
                      </a: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章　</a:t>
                      </a:r>
                      <a:r>
                        <a:rPr kumimoji="1"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保健事業に係る分析</a:t>
                      </a: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tc>
                <a:tc>
                  <a:txBody>
                    <a:bodyPr/>
                    <a:lstStyle/>
                    <a:p>
                      <a:pPr algn="ctr" rtl="0" fontAlgn="ctr"/>
                      <a:endPar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extLst>
                  <a:ext uri="{0D108BD9-81ED-4DB2-BD59-A6C34878D82A}">
                    <a16:rowId xmlns:a16="http://schemas.microsoft.com/office/drawing/2014/main" val="931913567"/>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．医科健康診査に係る分析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13</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4198077372"/>
                  </a:ext>
                </a:extLst>
              </a:tr>
              <a:tr h="275725">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．受診行動適正化に係る分析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15</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973700195"/>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．ジェネリック医薬品普及率に係る分析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18</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90515423"/>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4</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21</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3905019658"/>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．糖尿病性腎症重症化予防に係る分析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23</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1240453012"/>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6</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1200">
                          <a:solidFill>
                            <a:schemeClr val="tx1"/>
                          </a:solidFill>
                          <a:latin typeface="HG丸ｺﾞｼｯｸM-PRO" panose="020F0600000000000000" pitchFamily="50" charset="-128"/>
                          <a:ea typeface="HG丸ｺﾞｼｯｸM-PRO" panose="020F0600000000000000" pitchFamily="50" charset="-128"/>
                        </a:rPr>
                        <a:t>高血圧症重症化予防に係る分析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25</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978515161"/>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7</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．介護予防に係る分析</a:t>
                      </a:r>
                      <a:endPar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marL="0" marR="0" lvl="0" indent="0" algn="ctr" defTabSz="51307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28</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extLst>
                  <a:ext uri="{0D108BD9-81ED-4DB2-BD59-A6C34878D82A}">
                    <a16:rowId xmlns:a16="http://schemas.microsoft.com/office/drawing/2014/main" val="2164731865"/>
                  </a:ext>
                </a:extLst>
              </a:tr>
              <a:tr h="255312">
                <a:tc gridSpan="2">
                  <a:txBody>
                    <a:bodyPr/>
                    <a:lstStyle/>
                    <a:p>
                      <a:r>
                        <a:rPr kumimoji="1" lang="ja-JP" altLang="en-US" sz="1200">
                          <a:latin typeface="HG丸ｺﾞｼｯｸM-PRO" panose="020F0600000000000000" pitchFamily="50" charset="-128"/>
                          <a:ea typeface="HG丸ｺﾞｼｯｸM-PRO" panose="020F0600000000000000" pitchFamily="50" charset="-128"/>
                        </a:rPr>
                        <a:t>第</a:t>
                      </a:r>
                      <a:r>
                        <a:rPr kumimoji="1" lang="en-US" altLang="ja-JP" sz="1200">
                          <a:latin typeface="HG丸ｺﾞｼｯｸM-PRO" panose="020F0600000000000000" pitchFamily="50" charset="-128"/>
                          <a:ea typeface="HG丸ｺﾞｼｯｸM-PRO" panose="020F0600000000000000" pitchFamily="50" charset="-128"/>
                        </a:rPr>
                        <a:t>4</a:t>
                      </a:r>
                      <a:r>
                        <a:rPr kumimoji="1" lang="ja-JP" altLang="en-US" sz="1200">
                          <a:latin typeface="HG丸ｺﾞｼｯｸM-PRO" panose="020F0600000000000000" pitchFamily="50" charset="-128"/>
                          <a:ea typeface="HG丸ｺﾞｼｯｸM-PRO" panose="020F0600000000000000" pitchFamily="50" charset="-128"/>
                        </a:rPr>
                        <a:t>章　第</a:t>
                      </a:r>
                      <a:r>
                        <a:rPr kumimoji="1" lang="en-US" altLang="ja-JP" sz="1200">
                          <a:latin typeface="HG丸ｺﾞｼｯｸM-PRO" panose="020F0600000000000000" pitchFamily="50" charset="-128"/>
                          <a:ea typeface="HG丸ｺﾞｼｯｸM-PRO" panose="020F0600000000000000" pitchFamily="50" charset="-128"/>
                        </a:rPr>
                        <a:t>3</a:t>
                      </a:r>
                      <a:r>
                        <a:rPr kumimoji="1" lang="ja-JP" altLang="en-US" sz="1200">
                          <a:latin typeface="HG丸ｺﾞｼｯｸM-PRO" panose="020F0600000000000000" pitchFamily="50" charset="-128"/>
                          <a:ea typeface="HG丸ｺﾞｼｯｸM-PRO" panose="020F0600000000000000" pitchFamily="50" charset="-128"/>
                        </a:rPr>
                        <a:t>期データヘルス計画の評価</a:t>
                      </a:r>
                      <a:endParaRPr kumimoji="1" lang="en-US" altLang="ja-JP" sz="1200">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rtl="0" fontAlgn="ctr"/>
                      <a:endPar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extLst>
                  <a:ext uri="{0D108BD9-81ED-4DB2-BD59-A6C34878D82A}">
                    <a16:rowId xmlns:a16="http://schemas.microsoft.com/office/drawing/2014/main" val="10017"/>
                  </a:ext>
                </a:extLst>
              </a:tr>
              <a:tr h="255312">
                <a:tc>
                  <a:txBody>
                    <a:bodyPr/>
                    <a:lstStyle/>
                    <a:p>
                      <a:pPr algn="l" rtl="0" fontAlgn="ctr"/>
                      <a:r>
                        <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rPr>
                        <a:t>　</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全体目標</a:t>
                      </a:r>
                      <a:r>
                        <a:rPr lang="en-US" altLang="zh-TW"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中長期的目標</a:t>
                      </a:r>
                      <a:r>
                        <a:rPr lang="en-US" altLang="zh-TW"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endParaRPr lang="zh-TW"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30</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l" defTabSz="630113" rtl="0" eaLnBrk="1" fontAlgn="ctr" latinLnBrk="0" hangingPunct="1">
                        <a:lnSpc>
                          <a:spcPct val="100000"/>
                        </a:lnSpc>
                        <a:spcBef>
                          <a:spcPts val="0"/>
                        </a:spcBef>
                        <a:spcAft>
                          <a:spcPts val="0"/>
                        </a:spcAft>
                        <a:buClrTx/>
                        <a:buSzTx/>
                        <a:buFontTx/>
                        <a:buNone/>
                        <a:tabLst/>
                        <a:defRPr/>
                      </a:pP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全体目標</a:t>
                      </a:r>
                      <a:r>
                        <a:rPr lang="en-US" altLang="zh-TW"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中長期的目標</a:t>
                      </a:r>
                      <a:r>
                        <a:rPr lang="en-US" altLang="zh-TW" sz="12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の達成状況</a:t>
                      </a:r>
                      <a:endParaRPr lang="en-US" altLang="ja-JP" sz="1200">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31</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0"/>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l" defTabSz="630113" rtl="0" eaLnBrk="1" fontAlgn="ctr" latinLnBrk="0" hangingPunct="1">
                        <a:lnSpc>
                          <a:spcPct val="100000"/>
                        </a:lnSpc>
                        <a:spcBef>
                          <a:spcPts val="0"/>
                        </a:spcBef>
                        <a:spcAft>
                          <a:spcPts val="0"/>
                        </a:spcAft>
                        <a:buClrTx/>
                        <a:buSzTx/>
                        <a:buFontTx/>
                        <a:buNone/>
                        <a:tabLst/>
                        <a:defRPr/>
                      </a:pP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．各保健事業の達成状況</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33</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090332853"/>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健康診査事業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33</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1"/>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35</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319306181"/>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健康診査未受診者受診促進事業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37</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428226603"/>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(4)</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歯科健康診査未受診者受診促進事業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38</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155124399"/>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糖尿病性腎症重症化予防事業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39</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73831370"/>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(6)</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高血圧症重症化予防事業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41</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47426896"/>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(7)</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ジェネリック医薬品使用促進事業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42</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432945767"/>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dirty="0">
                          <a:solidFill>
                            <a:srgbClr val="000000"/>
                          </a:solidFill>
                          <a:effectLst/>
                          <a:latin typeface="HG丸ｺﾞｼｯｸM-PRO" panose="020F0600000000000000" pitchFamily="50" charset="-128"/>
                          <a:ea typeface="HG丸ｺﾞｼｯｸM-PRO" panose="020F0600000000000000" pitchFamily="50" charset="-128"/>
                        </a:rPr>
                        <a:t>(8)</a:t>
                      </a:r>
                      <a:r>
                        <a:rPr lang="ja-JP" altLang="en-US" sz="1200" b="0" i="0" u="none" strike="noStrike" dirty="0">
                          <a:solidFill>
                            <a:srgbClr val="000000"/>
                          </a:solidFill>
                          <a:effectLst/>
                          <a:latin typeface="HG丸ｺﾞｼｯｸM-PRO" panose="020F0600000000000000" pitchFamily="50" charset="-128"/>
                          <a:ea typeface="HG丸ｺﾞｼｯｸM-PRO" panose="020F0600000000000000" pitchFamily="50" charset="-128"/>
                        </a:rPr>
                        <a:t>重複･頻回受診者訪問指導事業等受診行動適正化事業</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44</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796010134"/>
                  </a:ext>
                </a:extLst>
              </a:tr>
              <a:tr h="255312">
                <a:tc>
                  <a:txBody>
                    <a:bodyPr/>
                    <a:lstStyle/>
                    <a:p>
                      <a:pPr algn="l" rtl="0" fontAlgn="ctr"/>
                      <a:endParaRPr lang="ja-JP" altLang="en-US" sz="1200" b="0" i="0" u="none" strike="noStrike">
                        <a:solidFill>
                          <a:schemeClr val="tx1"/>
                        </a:solidFill>
                        <a:latin typeface="HG丸ｺﾞｼｯｸM-PRO" panose="020F0600000000000000" pitchFamily="50" charset="-128"/>
                        <a:ea typeface="HG丸ｺﾞｼｯｸM-PRO" panose="020F0600000000000000" pitchFamily="50" charset="-128"/>
                      </a:endParaRP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rtl="0" fontAlgn="ct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1200" b="0" i="0" u="none" strike="noStrike">
                          <a:solidFill>
                            <a:srgbClr val="000000"/>
                          </a:solidFill>
                          <a:effectLst/>
                          <a:latin typeface="HG丸ｺﾞｼｯｸM-PRO" panose="020F0600000000000000" pitchFamily="50" charset="-128"/>
                          <a:ea typeface="HG丸ｺﾞｼｯｸM-PRO" panose="020F0600000000000000" pitchFamily="50" charset="-128"/>
                        </a:rPr>
                        <a:t>(9)</a:t>
                      </a:r>
                      <a:r>
                        <a:rPr lang="ja-JP" altLang="en-US" sz="1200" b="0" i="0" u="none" strike="noStrike">
                          <a:solidFill>
                            <a:srgbClr val="000000"/>
                          </a:solidFill>
                          <a:effectLst/>
                          <a:latin typeface="HG丸ｺﾞｼｯｸM-PRO" panose="020F0600000000000000" pitchFamily="50" charset="-128"/>
                          <a:ea typeface="HG丸ｺﾞｼｯｸM-PRO" panose="020F0600000000000000" pitchFamily="50" charset="-128"/>
                        </a:rPr>
                        <a:t>高齢者の保健事業と介護予防等の一体的な実施</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342900" rtl="0" eaLnBrk="1" fontAlgn="ctr"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45</a:t>
                      </a:r>
                    </a:p>
                  </a:txBody>
                  <a:tcPr marL="33864" marR="33864" marT="33864" marB="33864"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1790796"/>
                  </a:ext>
                </a:extLst>
              </a:tr>
            </a:tbl>
          </a:graphicData>
        </a:graphic>
      </p:graphicFrame>
    </p:spTree>
    <p:extLst>
      <p:ext uri="{BB962C8B-B14F-4D97-AF65-F5344CB8AC3E}">
        <p14:creationId xmlns:p14="http://schemas.microsoft.com/office/powerpoint/2010/main" val="7622534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a:spLocks noChangeArrowheads="1"/>
          </p:cNvSpPr>
          <p:nvPr/>
        </p:nvSpPr>
        <p:spPr bwMode="auto">
          <a:xfrm>
            <a:off x="102324" y="1465954"/>
            <a:ext cx="4720529" cy="265578"/>
          </a:xfrm>
          <a:prstGeom prst="rect">
            <a:avLst/>
          </a:prstGeom>
          <a:noFill/>
          <a:ln w="9525">
            <a:noFill/>
            <a:miter lim="800000"/>
            <a:headEnd/>
            <a:tailEnd/>
          </a:ln>
          <a:effectLst/>
        </p:spPr>
        <p:txBody>
          <a:bodyPr vert="horz" wrap="square" lIns="86400" tIns="45399" rIns="90800" bIns="45399" numCol="1" anchor="ctr" anchorCtr="0" compatLnSpc="1">
            <a:prstTxWarp prst="textNoShape">
              <a:avLst/>
            </a:prstTxWarp>
            <a:spAutoFit/>
          </a:bodyPr>
          <a:lstStyle/>
          <a:p>
            <a:r>
              <a:rPr lang="ja-JP" altLang="en-US" sz="1130">
                <a:latin typeface="HG丸ｺﾞｼｯｸM-PRO" panose="020F0600000000000000" pitchFamily="50" charset="-128"/>
                <a:ea typeface="HG丸ｺﾞｼｯｸM-PRO" panose="020F0600000000000000" pitchFamily="50" charset="-128"/>
              </a:rPr>
              <a:t>健康診査及びレセプトによる血圧値の分類別該当状況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9" name="タイトル 1">
            <a:extLst>
              <a:ext uri="{FF2B5EF4-FFF2-40B4-BE49-F238E27FC236}">
                <a16:creationId xmlns:a16="http://schemas.microsoft.com/office/drawing/2014/main" id="{29CC64A9-B492-4A48-AA2C-60A9401B9064}"/>
              </a:ext>
            </a:extLst>
          </p:cNvPr>
          <p:cNvSpPr txBox="1">
            <a:spLocks/>
          </p:cNvSpPr>
          <p:nvPr/>
        </p:nvSpPr>
        <p:spPr>
          <a:xfrm>
            <a:off x="102324" y="6800843"/>
            <a:ext cx="3475590" cy="178760"/>
          </a:xfrm>
          <a:prstGeom prst="rect">
            <a:avLst/>
          </a:prstGeom>
          <a:noFill/>
          <a:ln>
            <a:noFill/>
          </a:ln>
        </p:spPr>
        <p:txBody>
          <a:bodyPr vert="horz" lIns="86400" tIns="45399" rIns="90800" bIns="45399" rtlCol="0" anchor="ctr">
            <a:noAutofit/>
          </a:bodyPr>
          <a:lstStyle/>
          <a:p>
            <a:pPr fontAlgn="base">
              <a:lnSpc>
                <a:spcPct val="125000"/>
              </a:lnSpc>
              <a:spcBef>
                <a:spcPct val="0"/>
              </a:spcBef>
            </a:pPr>
            <a:r>
              <a:rPr lang="ja-JP" altLang="en-US" sz="752">
                <a:latin typeface="HG丸ｺﾞｼｯｸM-PRO" panose="020F0600000000000000" pitchFamily="50" charset="-128"/>
                <a:ea typeface="HG丸ｺﾞｼｯｸM-PRO" panose="020F0600000000000000" pitchFamily="50" charset="-128"/>
                <a:cs typeface="Times New Roman" pitchFamily="18" charset="0"/>
              </a:rPr>
              <a:t>グラフの見方</a:t>
            </a:r>
            <a:endParaRPr lang="en-US" altLang="ja-JP" sz="752">
              <a:latin typeface="HG丸ｺﾞｼｯｸM-PRO" panose="020F0600000000000000" pitchFamily="50" charset="-128"/>
              <a:ea typeface="HG丸ｺﾞｼｯｸM-PRO" panose="020F0600000000000000" pitchFamily="50" charset="-128"/>
              <a:cs typeface="Times New Roman" pitchFamily="18" charset="0"/>
            </a:endParaRPr>
          </a:p>
        </p:txBody>
      </p:sp>
      <p:graphicFrame>
        <p:nvGraphicFramePr>
          <p:cNvPr id="10" name="表 9">
            <a:extLst>
              <a:ext uri="{FF2B5EF4-FFF2-40B4-BE49-F238E27FC236}">
                <a16:creationId xmlns:a16="http://schemas.microsoft.com/office/drawing/2014/main" id="{365E64ED-536F-4DF9-B90F-768DE70FD82A}"/>
              </a:ext>
            </a:extLst>
          </p:cNvPr>
          <p:cNvGraphicFramePr>
            <a:graphicFrameLocks noGrp="1"/>
          </p:cNvGraphicFramePr>
          <p:nvPr>
            <p:extLst>
              <p:ext uri="{D42A27DB-BD31-4B8C-83A1-F6EECF244321}">
                <p14:modId xmlns:p14="http://schemas.microsoft.com/office/powerpoint/2010/main" val="1762404062"/>
              </p:ext>
            </p:extLst>
          </p:nvPr>
        </p:nvGraphicFramePr>
        <p:xfrm>
          <a:off x="198123" y="6987518"/>
          <a:ext cx="5876225" cy="1612239"/>
        </p:xfrm>
        <a:graphic>
          <a:graphicData uri="http://schemas.openxmlformats.org/drawingml/2006/table">
            <a:tbl>
              <a:tblPr firstRow="1" bandRow="1">
                <a:tableStyleId>{5C22544A-7EE6-4342-B048-85BDC9FD1C3A}</a:tableStyleId>
              </a:tblPr>
              <a:tblGrid>
                <a:gridCol w="1228981">
                  <a:extLst>
                    <a:ext uri="{9D8B030D-6E8A-4147-A177-3AD203B41FA5}">
                      <a16:colId xmlns:a16="http://schemas.microsoft.com/office/drawing/2014/main" val="20000"/>
                    </a:ext>
                  </a:extLst>
                </a:gridCol>
                <a:gridCol w="2323622">
                  <a:extLst>
                    <a:ext uri="{9D8B030D-6E8A-4147-A177-3AD203B41FA5}">
                      <a16:colId xmlns:a16="http://schemas.microsoft.com/office/drawing/2014/main" val="20001"/>
                    </a:ext>
                  </a:extLst>
                </a:gridCol>
                <a:gridCol w="2323622">
                  <a:extLst>
                    <a:ext uri="{9D8B030D-6E8A-4147-A177-3AD203B41FA5}">
                      <a16:colId xmlns:a16="http://schemas.microsoft.com/office/drawing/2014/main" val="20002"/>
                    </a:ext>
                  </a:extLst>
                </a:gridCol>
              </a:tblGrid>
              <a:tr h="250236">
                <a:tc>
                  <a:txBody>
                    <a:bodyPr/>
                    <a:lstStyle/>
                    <a:p>
                      <a:pPr algn="ctr"/>
                      <a:endParaRPr kumimoji="1" lang="ja-JP" altLang="en-US" sz="750" b="1">
                        <a:solidFill>
                          <a:schemeClr val="tx1"/>
                        </a:solidFill>
                        <a:latin typeface="ＭＳ 明朝" panose="02020609040205080304" pitchFamily="17" charset="-128"/>
                        <a:ea typeface="ＭＳ 明朝" panose="02020609040205080304" pitchFamily="17" charset="-128"/>
                      </a:endParaRPr>
                    </a:p>
                  </a:txBody>
                  <a:tcPr marL="90800" marR="90800" marT="45399" marB="4539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9525" cap="flat" cmpd="sng" algn="ctr">
                      <a:solidFill>
                        <a:srgbClr val="7F7F7F"/>
                      </a:solidFill>
                      <a:prstDash val="solid"/>
                      <a:round/>
                      <a:headEnd type="none" w="med" len="med"/>
                      <a:tailEnd type="none" w="med" len="med"/>
                    </a:lnBlToTr>
                    <a:solidFill>
                      <a:schemeClr val="bg1"/>
                    </a:solidFill>
                  </a:tcPr>
                </a:tc>
                <a:tc>
                  <a:txBody>
                    <a:bodyPr/>
                    <a:lstStyle/>
                    <a:p>
                      <a:pPr algn="ctr"/>
                      <a:r>
                        <a:rPr kumimoji="1" lang="ja-JP" altLang="en-US" sz="750" baseline="0">
                          <a:solidFill>
                            <a:schemeClr val="tx1"/>
                          </a:solidFill>
                          <a:latin typeface="HG丸ｺﾞｼｯｸM-PRO" panose="020F0600000000000000" pitchFamily="50" charset="-128"/>
                          <a:ea typeface="HG丸ｺﾞｼｯｸM-PRO" panose="020F0600000000000000" pitchFamily="50" charset="-128"/>
                        </a:rPr>
                        <a:t>高血圧該当者</a:t>
                      </a:r>
                      <a:endParaRPr kumimoji="1" lang="en-US" altLang="ja-JP" sz="750" baseline="0">
                        <a:solidFill>
                          <a:schemeClr val="tx1"/>
                        </a:solidFill>
                        <a:latin typeface="HG丸ｺﾞｼｯｸM-PRO" panose="020F0600000000000000" pitchFamily="50" charset="-128"/>
                        <a:ea typeface="HG丸ｺﾞｼｯｸM-PRO" panose="020F0600000000000000" pitchFamily="50" charset="-128"/>
                      </a:endParaRPr>
                    </a:p>
                  </a:txBody>
                  <a:tcPr marL="71496" marR="71496" marT="35749" marB="3574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750" baseline="0">
                          <a:solidFill>
                            <a:schemeClr val="tx1"/>
                          </a:solidFill>
                          <a:latin typeface="HG丸ｺﾞｼｯｸM-PRO" panose="020F0600000000000000" pitchFamily="50" charset="-128"/>
                          <a:ea typeface="HG丸ｺﾞｼｯｸM-PRO" panose="020F0600000000000000" pitchFamily="50" charset="-128"/>
                        </a:rPr>
                        <a:t>その他の血圧分類該当者</a:t>
                      </a:r>
                    </a:p>
                  </a:txBody>
                  <a:tcPr marL="90800" marR="90800" marT="45399" marB="4539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454001">
                <a:tc>
                  <a:txBody>
                    <a:bodyPr/>
                    <a:lstStyle/>
                    <a:p>
                      <a:pPr algn="ctr"/>
                      <a:r>
                        <a:rPr kumimoji="1" lang="ja-JP" altLang="en-US" sz="750" b="0">
                          <a:solidFill>
                            <a:schemeClr val="tx1"/>
                          </a:solidFill>
                          <a:latin typeface="HG丸ｺﾞｼｯｸM-PRO" panose="020F0600000000000000" pitchFamily="50" charset="-128"/>
                          <a:ea typeface="HG丸ｺﾞｼｯｸM-PRO" panose="020F0600000000000000" pitchFamily="50" charset="-128"/>
                        </a:rPr>
                        <a:t>高血圧症及び関連疾病</a:t>
                      </a:r>
                      <a:endParaRPr kumimoji="1" lang="en-US" altLang="ja-JP" sz="750" b="0">
                        <a:solidFill>
                          <a:schemeClr val="tx1"/>
                        </a:solidFill>
                        <a:latin typeface="HG丸ｺﾞｼｯｸM-PRO" panose="020F0600000000000000" pitchFamily="50" charset="-128"/>
                        <a:ea typeface="HG丸ｺﾞｼｯｸM-PRO" panose="020F0600000000000000" pitchFamily="50" charset="-128"/>
                      </a:endParaRPr>
                    </a:p>
                    <a:p>
                      <a:pPr algn="ctr"/>
                      <a:r>
                        <a:rPr kumimoji="1" lang="ja-JP" altLang="en-US" sz="750" b="0">
                          <a:solidFill>
                            <a:schemeClr val="tx1"/>
                          </a:solidFill>
                          <a:latin typeface="HG丸ｺﾞｼｯｸM-PRO" panose="020F0600000000000000" pitchFamily="50" charset="-128"/>
                          <a:ea typeface="HG丸ｺﾞｼｯｸM-PRO" panose="020F0600000000000000" pitchFamily="50" charset="-128"/>
                        </a:rPr>
                        <a:t>レセプト無</a:t>
                      </a:r>
                    </a:p>
                  </a:txBody>
                  <a:tcPr marL="35749" marR="35749" marT="45399" marB="4539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algn="l"/>
                      <a:r>
                        <a:rPr kumimoji="1" lang="ja-JP" altLang="en-US" sz="750" baseline="0">
                          <a:solidFill>
                            <a:schemeClr val="tx1"/>
                          </a:solidFill>
                          <a:latin typeface="HG丸ｺﾞｼｯｸM-PRO" panose="020F0600000000000000" pitchFamily="50" charset="-128"/>
                          <a:ea typeface="HG丸ｺﾞｼｯｸM-PRO" panose="020F0600000000000000" pitchFamily="50" charset="-128"/>
                        </a:rPr>
                        <a:t>高血圧に該当するにもかかわらず、高血圧症、関連疾病のいずれでも医療機関を受診していない。</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750">
                          <a:solidFill>
                            <a:schemeClr val="tx1"/>
                          </a:solidFill>
                          <a:latin typeface="HG丸ｺﾞｼｯｸM-PRO" panose="020F0600000000000000" pitchFamily="50" charset="-128"/>
                          <a:ea typeface="HG丸ｺﾞｼｯｸM-PRO" panose="020F0600000000000000" pitchFamily="50" charset="-128"/>
                        </a:rPr>
                        <a:t>血圧値は高血圧の基準値未満であり、高血圧症、関連疾病のいずれでも医療機関を受診していない。</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454001">
                <a:tc>
                  <a:txBody>
                    <a:bodyPr/>
                    <a:lstStyle/>
                    <a:p>
                      <a:pPr algn="ctr"/>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高血圧症投薬レセプト無</a:t>
                      </a:r>
                    </a:p>
                  </a:txBody>
                  <a:tcPr marL="35749" marR="35749" marT="45399" marB="4539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rgbClr val="FF9999"/>
                    </a:solidFill>
                  </a:tcPr>
                </a:tc>
                <a:tc>
                  <a:txBody>
                    <a:bodyPr/>
                    <a:lstStyle/>
                    <a:p>
                      <a:pPr algn="l"/>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高血圧症または関連疾病で医療機関を受診しているが、高血圧症の薬物治療は行っておらず、血圧値はコントロール不良の状態にある。</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高血圧症または関連疾病で医療機関を受診しているが、高血圧症の薬物治療は行っておらず、血圧値は高血圧の基準値未満である。</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454001">
                <a:tc>
                  <a:txBody>
                    <a:bodyPr/>
                    <a:lstStyle/>
                    <a:p>
                      <a:pPr algn="ctr"/>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高血圧症投薬レセプト有</a:t>
                      </a:r>
                    </a:p>
                  </a:txBody>
                  <a:tcPr marL="35749" marR="35749" marT="45399" marB="45399" anchor="ctr">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rgbClr val="FF6666"/>
                    </a:solidFill>
                  </a:tcPr>
                </a:tc>
                <a:tc>
                  <a:txBody>
                    <a:bodyPr/>
                    <a:lstStyle/>
                    <a:p>
                      <a:pPr algn="l"/>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高血圧症の薬物治療を受けているが、血圧値はコントロール不良の状態にある。</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r>
                        <a:rPr kumimoji="1" lang="ja-JP" altLang="en-US" sz="750">
                          <a:solidFill>
                            <a:schemeClr val="tx1"/>
                          </a:solidFill>
                          <a:latin typeface="HG丸ｺﾞｼｯｸM-PRO" panose="020F0600000000000000" pitchFamily="50" charset="-128"/>
                          <a:ea typeface="HG丸ｺﾞｼｯｸM-PRO" panose="020F0600000000000000" pitchFamily="50" charset="-128"/>
                        </a:rPr>
                        <a:t>高血圧症の薬物治療を受けており、血圧コントロールが比較的良好である。</a:t>
                      </a:r>
                    </a:p>
                  </a:txBody>
                  <a:tcPr marL="90800" marR="90800" marT="45399" marB="45399">
                    <a:lnL w="9525" cap="flat" cmpd="sng" algn="ctr">
                      <a:solidFill>
                        <a:srgbClr val="7F7F7F"/>
                      </a:solidFill>
                      <a:prstDash val="solid"/>
                      <a:round/>
                      <a:headEnd type="none" w="med" len="med"/>
                      <a:tailEnd type="none" w="med" len="med"/>
                    </a:lnL>
                    <a:lnR w="9525" cap="flat" cmpd="sng" algn="ctr">
                      <a:solidFill>
                        <a:srgbClr val="7F7F7F"/>
                      </a:solidFill>
                      <a:prstDash val="solid"/>
                      <a:round/>
                      <a:headEnd type="none" w="med" len="med"/>
                      <a:tailEnd type="none" w="med" len="med"/>
                    </a:lnR>
                    <a:lnT w="9525" cap="flat" cmpd="sng" algn="ctr">
                      <a:solidFill>
                        <a:srgbClr val="7F7F7F"/>
                      </a:solidFill>
                      <a:prstDash val="solid"/>
                      <a:round/>
                      <a:headEnd type="none" w="med" len="med"/>
                      <a:tailEnd type="none" w="med" len="med"/>
                    </a:lnT>
                    <a:lnB w="9525" cap="flat" cmpd="sng" algn="ctr">
                      <a:solidFill>
                        <a:srgbClr val="7F7F7F"/>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3" name="スライド番号プレースホルダー 10">
            <a:extLst>
              <a:ext uri="{FF2B5EF4-FFF2-40B4-BE49-F238E27FC236}">
                <a16:creationId xmlns:a16="http://schemas.microsoft.com/office/drawing/2014/main" id="{6D397894-90DF-46EC-BD57-5DB968E4C4DE}"/>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27</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4" name="Rectangle 5">
            <a:extLst>
              <a:ext uri="{FF2B5EF4-FFF2-40B4-BE49-F238E27FC236}">
                <a16:creationId xmlns:a16="http://schemas.microsoft.com/office/drawing/2014/main" id="{997C0941-5600-4160-9904-43039AEF67C4}"/>
              </a:ext>
            </a:extLst>
          </p:cNvPr>
          <p:cNvSpPr>
            <a:spLocks noChangeArrowheads="1"/>
          </p:cNvSpPr>
          <p:nvPr/>
        </p:nvSpPr>
        <p:spPr bwMode="auto">
          <a:xfrm>
            <a:off x="198120" y="5142113"/>
            <a:ext cx="6210237" cy="1596264"/>
          </a:xfrm>
          <a:prstGeom prst="rect">
            <a:avLst/>
          </a:prstGeom>
          <a:noFill/>
          <a:ln w="9525">
            <a:noFill/>
            <a:miter lim="800000"/>
            <a:headEnd/>
            <a:tailEnd/>
          </a:ln>
          <a:effectLst/>
        </p:spPr>
        <p:txBody>
          <a:bodyPr vert="horz" wrap="square" lIns="0" tIns="45399" rIns="90800" bIns="45399" numCol="1" anchor="t" anchorCtr="0" compatLnSpc="1">
            <a:prstTxWarp prst="textNoShape">
              <a:avLst/>
            </a:prstTxWarp>
            <a:spAutoFit/>
          </a:bodyPr>
          <a:lstStyle/>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健診データは令和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月健診分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高血圧症</a:t>
            </a:r>
            <a:r>
              <a:rPr lang="en-US" altLang="ja-JP" sz="752">
                <a:latin typeface="HG丸ｺﾞｼｯｸM-PRO" panose="020F0600000000000000" pitchFamily="50" charset="-128"/>
                <a:ea typeface="HG丸ｺﾞｼｯｸM-PRO" panose="020F0600000000000000" pitchFamily="50" charset="-128"/>
              </a:rPr>
              <a:t>…ICD10</a:t>
            </a:r>
            <a:r>
              <a:rPr lang="ja-JP" altLang="en-US" sz="752">
                <a:latin typeface="HG丸ｺﾞｼｯｸM-PRO" panose="020F0600000000000000" pitchFamily="50" charset="-128"/>
                <a:ea typeface="HG丸ｺﾞｼｯｸM-PRO" panose="020F0600000000000000" pitchFamily="50" charset="-128"/>
              </a:rPr>
              <a:t>により、次の疾病を対象に集計。</a:t>
            </a:r>
            <a:r>
              <a:rPr lang="en-US" altLang="ja-JP" sz="752">
                <a:latin typeface="HG丸ｺﾞｼｯｸM-PRO" panose="020F0600000000000000" pitchFamily="50" charset="-128"/>
                <a:ea typeface="HG丸ｺﾞｼｯｸM-PRO" panose="020F0600000000000000" pitchFamily="50" charset="-128"/>
              </a:rPr>
              <a:t>I10｢</a:t>
            </a:r>
            <a:r>
              <a:rPr lang="ja-JP" altLang="en-US" sz="752">
                <a:latin typeface="HG丸ｺﾞｼｯｸM-PRO" panose="020F0600000000000000" pitchFamily="50" charset="-128"/>
                <a:ea typeface="HG丸ｺﾞｼｯｸM-PRO" panose="020F0600000000000000" pitchFamily="50" charset="-128"/>
              </a:rPr>
              <a:t>本態性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原発性</a:t>
            </a:r>
            <a:r>
              <a:rPr lang="en-US" altLang="ja-JP" sz="752">
                <a:latin typeface="HG丸ｺﾞｼｯｸM-PRO" panose="020F0600000000000000" pitchFamily="50" charset="-128"/>
                <a:ea typeface="HG丸ｺﾞｼｯｸM-PRO" panose="020F0600000000000000" pitchFamily="50" charset="-128"/>
              </a:rPr>
              <a:t>&lt;</a:t>
            </a:r>
            <a:r>
              <a:rPr lang="ja-JP" altLang="en-US" sz="752">
                <a:latin typeface="HG丸ｺﾞｼｯｸM-PRO" panose="020F0600000000000000" pitchFamily="50" charset="-128"/>
                <a:ea typeface="HG丸ｺﾞｼｯｸM-PRO" panose="020F0600000000000000" pitchFamily="50" charset="-128"/>
              </a:rPr>
              <a:t>一次性</a:t>
            </a:r>
            <a:r>
              <a:rPr lang="en-US" altLang="ja-JP" sz="752">
                <a:latin typeface="HG丸ｺﾞｼｯｸM-PRO" panose="020F0600000000000000" pitchFamily="50" charset="-128"/>
                <a:ea typeface="HG丸ｺﾞｼｯｸM-PRO" panose="020F0600000000000000" pitchFamily="50" charset="-128"/>
              </a:rPr>
              <a:t>&gt;)</a:t>
            </a:r>
            <a:r>
              <a:rPr lang="ja-JP" altLang="en-US" sz="752">
                <a:latin typeface="HG丸ｺﾞｼｯｸM-PRO" panose="020F0600000000000000" pitchFamily="50" charset="-128"/>
                <a:ea typeface="HG丸ｺﾞｼｯｸM-PRO" panose="020F0600000000000000" pitchFamily="50" charset="-128"/>
              </a:rPr>
              <a:t>高血圧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I15｢</a:t>
            </a:r>
            <a:r>
              <a:rPr lang="ja-JP" altLang="en-US" sz="752">
                <a:latin typeface="HG丸ｺﾞｼｯｸM-PRO" panose="020F0600000000000000" pitchFamily="50" charset="-128"/>
                <a:ea typeface="HG丸ｺﾞｼｯｸM-PRO" panose="020F0600000000000000" pitchFamily="50" charset="-128"/>
              </a:rPr>
              <a:t>二次性</a:t>
            </a:r>
            <a:r>
              <a:rPr lang="en-US" altLang="ja-JP" sz="752">
                <a:latin typeface="HG丸ｺﾞｼｯｸM-PRO" panose="020F0600000000000000" pitchFamily="50" charset="-128"/>
                <a:ea typeface="HG丸ｺﾞｼｯｸM-PRO" panose="020F0600000000000000" pitchFamily="50" charset="-128"/>
              </a:rPr>
              <a:t>&lt;</a:t>
            </a:r>
            <a:r>
              <a:rPr lang="ja-JP" altLang="en-US" sz="752">
                <a:latin typeface="HG丸ｺﾞｼｯｸM-PRO" panose="020F0600000000000000" pitchFamily="50" charset="-128"/>
                <a:ea typeface="HG丸ｺﾞｼｯｸM-PRO" panose="020F0600000000000000" pitchFamily="50" charset="-128"/>
              </a:rPr>
              <a:t>続発性</a:t>
            </a:r>
            <a:r>
              <a:rPr lang="en-US" altLang="ja-JP" sz="752">
                <a:latin typeface="HG丸ｺﾞｼｯｸM-PRO" panose="020F0600000000000000" pitchFamily="50" charset="-128"/>
                <a:ea typeface="HG丸ｺﾞｼｯｸM-PRO" panose="020F0600000000000000" pitchFamily="50" charset="-128"/>
              </a:rPr>
              <a:t>&gt;</a:t>
            </a:r>
            <a:r>
              <a:rPr lang="ja-JP" altLang="en-US" sz="752">
                <a:latin typeface="HG丸ｺﾞｼｯｸM-PRO" panose="020F0600000000000000" pitchFamily="50" charset="-128"/>
                <a:ea typeface="HG丸ｺﾞｼｯｸM-PRO" panose="020F0600000000000000" pitchFamily="50" charset="-128"/>
              </a:rPr>
              <a:t>高血圧</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関連疾病</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中分類または、</a:t>
            </a:r>
            <a:r>
              <a:rPr lang="en-US" altLang="ja-JP" sz="752">
                <a:latin typeface="HG丸ｺﾞｼｯｸM-PRO" panose="020F0600000000000000" pitchFamily="50" charset="-128"/>
                <a:ea typeface="HG丸ｺﾞｼｯｸM-PRO" panose="020F0600000000000000" pitchFamily="50" charset="-128"/>
              </a:rPr>
              <a:t>ICD10</a:t>
            </a:r>
            <a:r>
              <a:rPr lang="ja-JP" altLang="en-US" sz="752">
                <a:latin typeface="HG丸ｺﾞｼｯｸM-PRO" panose="020F0600000000000000" pitchFamily="50" charset="-128"/>
                <a:ea typeface="HG丸ｺﾞｼｯｸM-PRO" panose="020F0600000000000000" pitchFamily="50" charset="-128"/>
              </a:rPr>
              <a:t>により、以下の疾病を対象に集計。</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脳血管障害</a:t>
            </a:r>
            <a:r>
              <a:rPr lang="en-US" altLang="ja-JP" sz="752">
                <a:latin typeface="HG丸ｺﾞｼｯｸM-PRO" panose="020F0600000000000000" pitchFamily="50" charset="-128"/>
                <a:ea typeface="HG丸ｺﾞｼｯｸM-PRO" panose="020F0600000000000000" pitchFamily="50" charset="-128"/>
              </a:rPr>
              <a:t>…0904｢</a:t>
            </a:r>
            <a:r>
              <a:rPr lang="ja-JP" altLang="en-US" sz="752">
                <a:latin typeface="HG丸ｺﾞｼｯｸM-PRO" panose="020F0600000000000000" pitchFamily="50" charset="-128"/>
                <a:ea typeface="HG丸ｺﾞｼｯｸM-PRO" panose="020F0600000000000000" pitchFamily="50" charset="-128"/>
              </a:rPr>
              <a:t>くも膜下出血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0905｢</a:t>
            </a:r>
            <a:r>
              <a:rPr lang="ja-JP" altLang="en-US" sz="752">
                <a:latin typeface="HG丸ｺﾞｼｯｸM-PRO" panose="020F0600000000000000" pitchFamily="50" charset="-128"/>
                <a:ea typeface="HG丸ｺﾞｼｯｸM-PRO" panose="020F0600000000000000" pitchFamily="50" charset="-128"/>
              </a:rPr>
              <a:t>脳内出血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0906｢</a:t>
            </a:r>
            <a:r>
              <a:rPr lang="ja-JP" altLang="en-US" sz="752">
                <a:latin typeface="HG丸ｺﾞｼｯｸM-PRO" panose="020F0600000000000000" pitchFamily="50" charset="-128"/>
                <a:ea typeface="HG丸ｺﾞｼｯｸM-PRO" panose="020F0600000000000000" pitchFamily="50" charset="-128"/>
              </a:rPr>
              <a:t>脳梗塞</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0907｢</a:t>
            </a:r>
            <a:r>
              <a:rPr lang="ja-JP" altLang="en-US" sz="752">
                <a:latin typeface="HG丸ｺﾞｼｯｸM-PRO" panose="020F0600000000000000" pitchFamily="50" charset="-128"/>
                <a:ea typeface="HG丸ｺﾞｼｯｸM-PRO" panose="020F0600000000000000" pitchFamily="50" charset="-128"/>
              </a:rPr>
              <a:t>脳動脈硬化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a:t>
            </a:r>
            <a:r>
              <a:rPr lang="en-US" altLang="ja-JP" sz="752">
                <a:latin typeface="HG丸ｺﾞｼｯｸM-PRO" panose="020F0600000000000000" pitchFamily="50" charset="-128"/>
                <a:ea typeface="HG丸ｺﾞｼｯｸM-PRO" panose="020F0600000000000000" pitchFamily="50" charset="-128"/>
              </a:rPr>
              <a:t>0908｢</a:t>
            </a:r>
            <a:r>
              <a:rPr lang="ja-JP" altLang="en-US" sz="752">
                <a:latin typeface="HG丸ｺﾞｼｯｸM-PRO" panose="020F0600000000000000" pitchFamily="50" charset="-128"/>
                <a:ea typeface="HG丸ｺﾞｼｯｸM-PRO" panose="020F0600000000000000" pitchFamily="50" charset="-128"/>
              </a:rPr>
              <a:t>その他の脳血管疾患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心疾患</a:t>
            </a:r>
            <a:r>
              <a:rPr lang="en-US" altLang="ja-JP" sz="752">
                <a:latin typeface="HG丸ｺﾞｼｯｸM-PRO" panose="020F0600000000000000" pitchFamily="50" charset="-128"/>
                <a:ea typeface="HG丸ｺﾞｼｯｸM-PRO" panose="020F0600000000000000" pitchFamily="50" charset="-128"/>
              </a:rPr>
              <a:t>…0902｢</a:t>
            </a:r>
            <a:r>
              <a:rPr lang="ja-JP" altLang="en-US" sz="752">
                <a:latin typeface="HG丸ｺﾞｼｯｸM-PRO" panose="020F0600000000000000" pitchFamily="50" charset="-128"/>
                <a:ea typeface="HG丸ｺﾞｼｯｸM-PRO" panose="020F0600000000000000" pitchFamily="50" charset="-128"/>
              </a:rPr>
              <a:t>虚血性心疾患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0903｢</a:t>
            </a:r>
            <a:r>
              <a:rPr lang="ja-JP" altLang="en-US" sz="752">
                <a:latin typeface="HG丸ｺﾞｼｯｸM-PRO" panose="020F0600000000000000" pitchFamily="50" charset="-128"/>
                <a:ea typeface="HG丸ｺﾞｼｯｸM-PRO" panose="020F0600000000000000" pitchFamily="50" charset="-128"/>
              </a:rPr>
              <a:t>その他の心疾患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I11｢</a:t>
            </a:r>
            <a:r>
              <a:rPr lang="ja-JP" altLang="en-US" sz="752">
                <a:latin typeface="HG丸ｺﾞｼｯｸM-PRO" panose="020F0600000000000000" pitchFamily="50" charset="-128"/>
                <a:ea typeface="HG丸ｺﾞｼｯｸM-PRO" panose="020F0600000000000000" pitchFamily="50" charset="-128"/>
              </a:rPr>
              <a:t>高血圧性心疾患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I13｢</a:t>
            </a:r>
            <a:r>
              <a:rPr lang="ja-JP" altLang="en-US" sz="752">
                <a:latin typeface="HG丸ｺﾞｼｯｸM-PRO" panose="020F0600000000000000" pitchFamily="50" charset="-128"/>
                <a:ea typeface="HG丸ｺﾞｼｯｸM-PRO" panose="020F0600000000000000" pitchFamily="50" charset="-128"/>
              </a:rPr>
              <a:t>高血圧性心腎疾患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腎疾患</a:t>
            </a:r>
            <a:r>
              <a:rPr lang="en-US" altLang="ja-JP" sz="752">
                <a:latin typeface="HG丸ｺﾞｼｯｸM-PRO" panose="020F0600000000000000" pitchFamily="50" charset="-128"/>
                <a:ea typeface="HG丸ｺﾞｼｯｸM-PRO" panose="020F0600000000000000" pitchFamily="50" charset="-128"/>
              </a:rPr>
              <a:t>…1401｢</a:t>
            </a:r>
            <a:r>
              <a:rPr lang="ja-JP" altLang="en-US" sz="752">
                <a:latin typeface="HG丸ｺﾞｼｯｸM-PRO" panose="020F0600000000000000" pitchFamily="50" charset="-128"/>
                <a:ea typeface="HG丸ｺﾞｼｯｸM-PRO" panose="020F0600000000000000" pitchFamily="50" charset="-128"/>
              </a:rPr>
              <a:t>糸球体疾患及び腎尿細管間質性疾患</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1402｢</a:t>
            </a:r>
            <a:r>
              <a:rPr lang="ja-JP" altLang="en-US" sz="752">
                <a:latin typeface="HG丸ｺﾞｼｯｸM-PRO" panose="020F0600000000000000" pitchFamily="50" charset="-128"/>
                <a:ea typeface="HG丸ｺﾞｼｯｸM-PRO" panose="020F0600000000000000" pitchFamily="50" charset="-128"/>
              </a:rPr>
              <a:t>腎不全</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I12｢</a:t>
            </a:r>
            <a:r>
              <a:rPr lang="ja-JP" altLang="en-US" sz="752">
                <a:latin typeface="HG丸ｺﾞｼｯｸM-PRO" panose="020F0600000000000000" pitchFamily="50" charset="-128"/>
                <a:ea typeface="HG丸ｺﾞｼｯｸM-PRO" panose="020F0600000000000000" pitchFamily="50" charset="-128"/>
              </a:rPr>
              <a:t>高血圧性腎疾患</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　　　　　血管疾患</a:t>
            </a:r>
            <a:r>
              <a:rPr lang="en-US" altLang="ja-JP" sz="752">
                <a:latin typeface="HG丸ｺﾞｼｯｸM-PRO" panose="020F0600000000000000" pitchFamily="50" charset="-128"/>
                <a:ea typeface="HG丸ｺﾞｼｯｸM-PRO" panose="020F0600000000000000" pitchFamily="50" charset="-128"/>
              </a:rPr>
              <a:t>…0909｢</a:t>
            </a:r>
            <a:r>
              <a:rPr lang="ja-JP" altLang="en-US" sz="752">
                <a:latin typeface="HG丸ｺﾞｼｯｸM-PRO" panose="020F0600000000000000" pitchFamily="50" charset="-128"/>
                <a:ea typeface="HG丸ｺﾞｼｯｸM-PRO" panose="020F0600000000000000" pitchFamily="50" charset="-128"/>
              </a:rPr>
              <a:t>動脈硬化</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症</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en-US" altLang="ja-JP" sz="752">
                <a:latin typeface="HG丸ｺﾞｼｯｸM-PRO" panose="020F0600000000000000" pitchFamily="50" charset="-128"/>
                <a:ea typeface="HG丸ｺﾞｼｯｸM-PRO" panose="020F0600000000000000" pitchFamily="50" charset="-128"/>
              </a:rPr>
              <a:t>0912｢</a:t>
            </a:r>
            <a:r>
              <a:rPr lang="ja-JP" altLang="en-US" sz="752">
                <a:latin typeface="HG丸ｺﾞｼｯｸM-PRO" panose="020F0600000000000000" pitchFamily="50" charset="-128"/>
                <a:ea typeface="HG丸ｺﾞｼｯｸM-PRO" panose="020F0600000000000000" pitchFamily="50" charset="-128"/>
              </a:rPr>
              <a:t>その他の循環器系の疾患</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一部</a:t>
            </a:r>
            <a:r>
              <a:rPr lang="en-US" altLang="ja-JP" sz="752">
                <a:latin typeface="HG丸ｺﾞｼｯｸM-PRO" panose="020F0600000000000000" pitchFamily="50" charset="-128"/>
                <a:ea typeface="HG丸ｺﾞｼｯｸM-PRO" panose="020F0600000000000000" pitchFamily="50" charset="-128"/>
              </a:rPr>
              <a:t>)</a:t>
            </a: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株式会社データホライゾン　医療費分解技術を用いて疾病毎に点数をグルーピングし算出。</a:t>
            </a:r>
            <a:endParaRPr lang="en-US" altLang="ja-JP" sz="752">
              <a:latin typeface="HG丸ｺﾞｼｯｸM-PRO" panose="020F0600000000000000" pitchFamily="50" charset="-128"/>
              <a:ea typeface="HG丸ｺﾞｼｯｸM-PRO" panose="020F0600000000000000" pitchFamily="50" charset="-128"/>
            </a:endParaRPr>
          </a:p>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参考資料：日本高血圧学会</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高血圧治療ガイドライン</a:t>
            </a:r>
            <a:r>
              <a:rPr lang="en-US" altLang="ja-JP" sz="752">
                <a:latin typeface="HG丸ｺﾞｼｯｸM-PRO" panose="020F0600000000000000" pitchFamily="50" charset="-128"/>
                <a:ea typeface="HG丸ｺﾞｼｯｸM-PRO" panose="020F0600000000000000" pitchFamily="50" charset="-128"/>
              </a:rPr>
              <a:t>2019｣</a:t>
            </a:r>
            <a:endParaRPr lang="en-US" altLang="zh-TW" sz="752">
              <a:latin typeface="HG丸ｺﾞｼｯｸM-PRO" panose="020F0600000000000000" pitchFamily="50" charset="-128"/>
              <a:ea typeface="HG丸ｺﾞｼｯｸM-PRO" panose="020F0600000000000000" pitchFamily="50" charset="-128"/>
            </a:endParaRPr>
          </a:p>
        </p:txBody>
      </p:sp>
      <p:sp>
        <p:nvSpPr>
          <p:cNvPr id="15" name="コンテンツ プレースホルダー 2">
            <a:extLst>
              <a:ext uri="{FF2B5EF4-FFF2-40B4-BE49-F238E27FC236}">
                <a16:creationId xmlns:a16="http://schemas.microsoft.com/office/drawing/2014/main" id="{26676B4A-EEA7-4A55-9F5F-867150B77225}"/>
              </a:ext>
            </a:extLst>
          </p:cNvPr>
          <p:cNvSpPr txBox="1">
            <a:spLocks/>
          </p:cNvSpPr>
          <p:nvPr/>
        </p:nvSpPr>
        <p:spPr>
          <a:xfrm>
            <a:off x="102324" y="530738"/>
            <a:ext cx="5994076" cy="926507"/>
          </a:xfrm>
          <a:prstGeom prst="rect">
            <a:avLst/>
          </a:prstGeom>
        </p:spPr>
        <p:txBody>
          <a:bodyPr vert="horz"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年度における、健康診査及びレセプトによる血圧値の分類別該当状況を示しています。高血圧の分類の中では</a:t>
            </a:r>
            <a:r>
              <a:rPr lang="en-US" altLang="ja-JP" sz="1130">
                <a:solidFill>
                  <a:schemeClr val="tx1"/>
                </a:solidFill>
                <a:latin typeface="HG丸ｺﾞｼｯｸM-PRO" panose="020F0600000000000000" pitchFamily="50" charset="-128"/>
                <a:ea typeface="HG丸ｺﾞｼｯｸM-PRO" panose="020F0600000000000000" pitchFamily="50" charset="-128"/>
              </a:rPr>
              <a:t>Ⅰ</a:t>
            </a:r>
            <a:r>
              <a:rPr lang="ja-JP" altLang="en-US" sz="1130">
                <a:solidFill>
                  <a:schemeClr val="tx1"/>
                </a:solidFill>
                <a:latin typeface="HG丸ｺﾞｼｯｸM-PRO" panose="020F0600000000000000" pitchFamily="50" charset="-128"/>
                <a:ea typeface="HG丸ｺﾞｼｯｸM-PRO" panose="020F0600000000000000" pitchFamily="50" charset="-128"/>
              </a:rPr>
              <a:t>度高血圧の該当者数が最も多く、その他の血圧分類の中では、高値血圧の該当者数が最も多いです。どの分類の内訳においても、高血圧症投薬レセプト有の該当者数が最も多い傾向です。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12" name="Rectangle 5">
            <a:extLst>
              <a:ext uri="{FF2B5EF4-FFF2-40B4-BE49-F238E27FC236}">
                <a16:creationId xmlns:a16="http://schemas.microsoft.com/office/drawing/2014/main" id="{0CF2F85B-D508-4114-BBCC-6FDAFB649E8C}"/>
              </a:ext>
            </a:extLst>
          </p:cNvPr>
          <p:cNvSpPr>
            <a:spLocks noChangeArrowheads="1"/>
          </p:cNvSpPr>
          <p:nvPr/>
        </p:nvSpPr>
        <p:spPr bwMode="auto">
          <a:xfrm>
            <a:off x="217059" y="8607672"/>
            <a:ext cx="5985621" cy="438896"/>
          </a:xfrm>
          <a:prstGeom prst="rect">
            <a:avLst/>
          </a:prstGeom>
          <a:noFill/>
          <a:ln w="9525">
            <a:noFill/>
            <a:miter lim="800000"/>
            <a:headEnd/>
            <a:tailEnd/>
          </a:ln>
          <a:effectLst/>
        </p:spPr>
        <p:txBody>
          <a:bodyPr vert="horz" wrap="square" lIns="0" tIns="45399" rIns="90800" bIns="45399" numCol="1" anchor="t" anchorCtr="0" compatLnSpc="1">
            <a:prstTxWarp prst="textNoShape">
              <a:avLst/>
            </a:prstTxWarp>
            <a:spAutoFit/>
          </a:bodyPr>
          <a:lstStyle/>
          <a:p>
            <a:pPr fontAlgn="base">
              <a:spcBef>
                <a:spcPct val="0"/>
              </a:spcBef>
              <a:spcAft>
                <a:spcPct val="0"/>
              </a:spcAft>
            </a:pPr>
            <a:r>
              <a:rPr lang="ja-JP" altLang="en-US" sz="752">
                <a:latin typeface="HG丸ｺﾞｼｯｸM-PRO" panose="020F0600000000000000" pitchFamily="50" charset="-128"/>
                <a:ea typeface="HG丸ｺﾞｼｯｸM-PRO" panose="020F0600000000000000" pitchFamily="50" charset="-128"/>
              </a:rPr>
              <a:t>ここでは</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高血圧該当者</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と</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その他の血圧分類該当者</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に二分しているが、</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高血圧治療ガイドライン</a:t>
            </a:r>
            <a:r>
              <a:rPr lang="en-US" altLang="ja-JP" sz="752">
                <a:latin typeface="HG丸ｺﾞｼｯｸM-PRO" panose="020F0600000000000000" pitchFamily="50" charset="-128"/>
                <a:ea typeface="HG丸ｺﾞｼｯｸM-PRO" panose="020F0600000000000000" pitchFamily="50" charset="-128"/>
              </a:rPr>
              <a:t>2019｣</a:t>
            </a:r>
            <a:r>
              <a:rPr lang="ja-JP" altLang="en-US" sz="752">
                <a:latin typeface="HG丸ｺﾞｼｯｸM-PRO" panose="020F0600000000000000" pitchFamily="50" charset="-128"/>
                <a:ea typeface="HG丸ｺﾞｼｯｸM-PRO" panose="020F0600000000000000" pitchFamily="50" charset="-128"/>
              </a:rPr>
              <a:t>では正常血圧以外の全ての人に生活習慣の改善を推奨しており、その他の血圧分類該当者に対しても、血圧レベルや高血圧以外の危険因子の有無等の評価に応じて、生活習慣改善の指導の強化や薬物療法の検討等、計画的な介入が必要としている。</a:t>
            </a:r>
          </a:p>
        </p:txBody>
      </p:sp>
      <p:pic>
        <p:nvPicPr>
          <p:cNvPr id="2" name="図 1">
            <a:extLst>
              <a:ext uri="{FF2B5EF4-FFF2-40B4-BE49-F238E27FC236}">
                <a16:creationId xmlns:a16="http://schemas.microsoft.com/office/drawing/2014/main" id="{0CC83DC4-4E80-43C6-9A98-16ED0957AD6B}"/>
              </a:ext>
            </a:extLst>
          </p:cNvPr>
          <p:cNvPicPr>
            <a:picLocks/>
          </p:cNvPicPr>
          <p:nvPr/>
        </p:nvPicPr>
        <p:blipFill>
          <a:blip r:embed="rId2"/>
          <a:stretch>
            <a:fillRect/>
          </a:stretch>
        </p:blipFill>
        <p:spPr>
          <a:xfrm>
            <a:off x="198123" y="1740113"/>
            <a:ext cx="5867312" cy="3402000"/>
          </a:xfrm>
          <a:prstGeom prst="rect">
            <a:avLst/>
          </a:prstGeom>
        </p:spPr>
      </p:pic>
    </p:spTree>
    <p:extLst>
      <p:ext uri="{BB962C8B-B14F-4D97-AF65-F5344CB8AC3E}">
        <p14:creationId xmlns:p14="http://schemas.microsoft.com/office/powerpoint/2010/main" val="9217291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コンテンツ プレースホルダー 2">
            <a:extLst>
              <a:ext uri="{FF2B5EF4-FFF2-40B4-BE49-F238E27FC236}">
                <a16:creationId xmlns:a16="http://schemas.microsoft.com/office/drawing/2014/main" id="{5FC760DF-FE29-4769-9BAE-1458763380AB}"/>
              </a:ext>
            </a:extLst>
          </p:cNvPr>
          <p:cNvSpPr txBox="1">
            <a:spLocks/>
          </p:cNvSpPr>
          <p:nvPr/>
        </p:nvSpPr>
        <p:spPr>
          <a:xfrm>
            <a:off x="102324" y="530738"/>
            <a:ext cx="5994076" cy="305375"/>
          </a:xfrm>
          <a:prstGeom prst="rect">
            <a:avLst/>
          </a:prstGeom>
        </p:spPr>
        <p:txBody>
          <a:bodyPr vert="horz" lIns="86400"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7</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介護予防に係る分析</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560722"/>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高齢者の疾病状況</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3" name="注釈文章 18">
            <a:extLst>
              <a:ext uri="{FF2B5EF4-FFF2-40B4-BE49-F238E27FC236}">
                <a16:creationId xmlns:a16="http://schemas.microsoft.com/office/drawing/2014/main" id="{8FE2E7DB-9F53-4917-85C7-2F48C015CB4F}"/>
              </a:ext>
            </a:extLst>
          </p:cNvPr>
          <p:cNvSpPr txBox="1">
            <a:spLocks/>
          </p:cNvSpPr>
          <p:nvPr/>
        </p:nvSpPr>
        <p:spPr>
          <a:xfrm>
            <a:off x="198120" y="4666602"/>
            <a:ext cx="6109583" cy="671018"/>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総医療費</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被保険者の全医療費。</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総患者数</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被保険者のうち医療費がある者。</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株式会社データホライゾン　医療費分解技術を用いて疾病毎に点数をグルーピングし算出。</a:t>
            </a: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28</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4" name="テキスト ボックス 13">
            <a:extLst>
              <a:ext uri="{FF2B5EF4-FFF2-40B4-BE49-F238E27FC236}">
                <a16:creationId xmlns:a16="http://schemas.microsoft.com/office/drawing/2014/main" id="{DA754748-A98B-48D1-90F4-CC2C487034D5}"/>
              </a:ext>
            </a:extLst>
          </p:cNvPr>
          <p:cNvSpPr txBox="1">
            <a:spLocks/>
          </p:cNvSpPr>
          <p:nvPr/>
        </p:nvSpPr>
        <p:spPr>
          <a:xfrm>
            <a:off x="100959" y="5444612"/>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高齢者の疾病医療費割合</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3" name="注釈文章 18">
            <a:extLst>
              <a:ext uri="{FF2B5EF4-FFF2-40B4-BE49-F238E27FC236}">
                <a16:creationId xmlns:a16="http://schemas.microsoft.com/office/drawing/2014/main" id="{07F7BD11-7916-425B-8ABA-38766BAFB416}"/>
              </a:ext>
            </a:extLst>
          </p:cNvPr>
          <p:cNvSpPr txBox="1">
            <a:spLocks/>
          </p:cNvSpPr>
          <p:nvPr/>
        </p:nvSpPr>
        <p:spPr>
          <a:xfrm>
            <a:off x="198120" y="8408098"/>
            <a:ext cx="6109583" cy="323807"/>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p>
        </p:txBody>
      </p:sp>
      <p:sp>
        <p:nvSpPr>
          <p:cNvPr id="12" name="コンテンツ プレースホルダー 2">
            <a:extLst>
              <a:ext uri="{FF2B5EF4-FFF2-40B4-BE49-F238E27FC236}">
                <a16:creationId xmlns:a16="http://schemas.microsoft.com/office/drawing/2014/main" id="{FD6CA0D7-465A-4820-A977-2F2E007B7741}"/>
              </a:ext>
            </a:extLst>
          </p:cNvPr>
          <p:cNvSpPr txBox="1">
            <a:spLocks/>
          </p:cNvSpPr>
          <p:nvPr/>
        </p:nvSpPr>
        <p:spPr>
          <a:xfrm>
            <a:off x="102324" y="845020"/>
            <a:ext cx="5994076" cy="709140"/>
          </a:xfrm>
          <a:prstGeom prst="rect">
            <a:avLst/>
          </a:prstGeom>
        </p:spPr>
        <p:txBody>
          <a:bodyPr vert="horz" lIns="0" tIns="43007" rIns="0"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年度における、高齢者の疾病状況を示しています。高齢者の疾病医療費割合をみると、総医療費の約</a:t>
            </a:r>
            <a:r>
              <a:rPr lang="en-US" altLang="ja-JP" sz="1130">
                <a:solidFill>
                  <a:schemeClr val="tx1"/>
                </a:solidFill>
                <a:latin typeface="HG丸ｺﾞｼｯｸM-PRO" panose="020F0600000000000000" pitchFamily="50" charset="-128"/>
                <a:ea typeface="HG丸ｺﾞｼｯｸM-PRO" panose="020F0600000000000000" pitchFamily="50" charset="-128"/>
              </a:rPr>
              <a:t>2</a:t>
            </a:r>
            <a:r>
              <a:rPr lang="ja-JP" altLang="en-US" sz="1130">
                <a:solidFill>
                  <a:schemeClr val="tx1"/>
                </a:solidFill>
                <a:latin typeface="HG丸ｺﾞｼｯｸM-PRO" panose="020F0600000000000000" pitchFamily="50" charset="-128"/>
                <a:ea typeface="HG丸ｺﾞｼｯｸM-PRO" panose="020F0600000000000000" pitchFamily="50" charset="-128"/>
              </a:rPr>
              <a:t>割を占めています。その内訳として、骨折の医療費割合が最も高く、次いで、脳梗塞、骨粗鬆症の順となっています。</a:t>
            </a:r>
          </a:p>
        </p:txBody>
      </p:sp>
      <p:pic>
        <p:nvPicPr>
          <p:cNvPr id="4" name="図 3">
            <a:extLst>
              <a:ext uri="{FF2B5EF4-FFF2-40B4-BE49-F238E27FC236}">
                <a16:creationId xmlns:a16="http://schemas.microsoft.com/office/drawing/2014/main" id="{4AB7C8A7-946C-4F1B-A4A8-334CA2AC7666}"/>
              </a:ext>
            </a:extLst>
          </p:cNvPr>
          <p:cNvPicPr>
            <a:picLocks/>
          </p:cNvPicPr>
          <p:nvPr/>
        </p:nvPicPr>
        <p:blipFill>
          <a:blip r:embed="rId2"/>
          <a:stretch>
            <a:fillRect/>
          </a:stretch>
        </p:blipFill>
        <p:spPr>
          <a:xfrm>
            <a:off x="198123" y="1837002"/>
            <a:ext cx="5644944" cy="2829600"/>
          </a:xfrm>
          <a:prstGeom prst="rect">
            <a:avLst/>
          </a:prstGeom>
        </p:spPr>
      </p:pic>
      <p:pic>
        <p:nvPicPr>
          <p:cNvPr id="3" name="図 2">
            <a:extLst>
              <a:ext uri="{FF2B5EF4-FFF2-40B4-BE49-F238E27FC236}">
                <a16:creationId xmlns:a16="http://schemas.microsoft.com/office/drawing/2014/main" id="{A1E939D5-AE31-4640-A285-EA62B2F6D1CC}"/>
              </a:ext>
            </a:extLst>
          </p:cNvPr>
          <p:cNvPicPr>
            <a:picLocks/>
          </p:cNvPicPr>
          <p:nvPr/>
        </p:nvPicPr>
        <p:blipFill>
          <a:blip r:embed="rId3"/>
          <a:stretch>
            <a:fillRect/>
          </a:stretch>
        </p:blipFill>
        <p:spPr>
          <a:xfrm>
            <a:off x="198120" y="5717863"/>
            <a:ext cx="6300788" cy="2665177"/>
          </a:xfrm>
          <a:prstGeom prst="rect">
            <a:avLst/>
          </a:prstGeom>
        </p:spPr>
      </p:pic>
    </p:spTree>
    <p:extLst>
      <p:ext uri="{BB962C8B-B14F-4D97-AF65-F5344CB8AC3E}">
        <p14:creationId xmlns:p14="http://schemas.microsoft.com/office/powerpoint/2010/main" val="12116151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C6604FE4-B72E-4CBD-904F-177179417038}"/>
              </a:ext>
            </a:extLst>
          </p:cNvPr>
          <p:cNvSpPr txBox="1">
            <a:spLocks/>
          </p:cNvSpPr>
          <p:nvPr/>
        </p:nvSpPr>
        <p:spPr>
          <a:xfrm>
            <a:off x="102324" y="530738"/>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高齢者の疾病患者割合</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総患者数に占める割合</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6</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5" name="注釈文章 18">
            <a:extLst>
              <a:ext uri="{FF2B5EF4-FFF2-40B4-BE49-F238E27FC236}">
                <a16:creationId xmlns:a16="http://schemas.microsoft.com/office/drawing/2014/main" id="{E4BBCBFB-5095-4D71-83BB-823495F0C110}"/>
              </a:ext>
            </a:extLst>
          </p:cNvPr>
          <p:cNvSpPr txBox="1">
            <a:spLocks/>
          </p:cNvSpPr>
          <p:nvPr/>
        </p:nvSpPr>
        <p:spPr>
          <a:xfrm>
            <a:off x="198124" y="3622965"/>
            <a:ext cx="6109583" cy="323807"/>
          </a:xfrm>
          <a:prstGeom prst="rect">
            <a:avLst/>
          </a:prstGeom>
          <a:noFill/>
          <a:ln>
            <a:noFill/>
          </a:ln>
        </p:spPr>
        <p:txBody>
          <a:bodyPr wrap="square" lIns="0" rIns="0" rtlCol="0">
            <a:spAutoFit/>
          </a:bodyPr>
          <a:lstStyle/>
          <a:p>
            <a:r>
              <a:rPr lang="ja-JP" altLang="en-US" sz="752">
                <a:latin typeface="HG丸ｺﾞｼｯｸM-PRO" panose="020F0600000000000000" pitchFamily="50" charset="-128"/>
                <a:ea typeface="HG丸ｺﾞｼｯｸM-PRO" panose="020F0600000000000000" pitchFamily="50" charset="-128"/>
              </a:rPr>
              <a:t>データ化範囲</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分析対象</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a:t>
            </a:r>
            <a:r>
              <a:rPr lang="en-US" altLang="ja-JP" sz="752">
                <a:latin typeface="HG丸ｺﾞｼｯｸM-PRO" panose="020F0600000000000000" pitchFamily="50" charset="-128"/>
                <a:ea typeface="HG丸ｺﾞｼｯｸM-PRO" panose="020F0600000000000000" pitchFamily="50" charset="-128"/>
              </a:rPr>
              <a:t>(DPC</a:t>
            </a:r>
            <a:r>
              <a:rPr lang="ja-JP" altLang="en-US" sz="752">
                <a:latin typeface="HG丸ｺﾞｼｯｸM-PRO" panose="020F0600000000000000" pitchFamily="50" charset="-128"/>
                <a:ea typeface="HG丸ｺﾞｼｯｸM-PRO" panose="020F0600000000000000" pitchFamily="50" charset="-128"/>
              </a:rPr>
              <a:t>を含む</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入院外、調剤の電子レセプト。対象診療年月は令和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4</a:t>
            </a:r>
            <a:r>
              <a:rPr lang="ja-JP" altLang="en-US" sz="752">
                <a:latin typeface="HG丸ｺﾞｼｯｸM-PRO" panose="020F0600000000000000" pitchFamily="50" charset="-128"/>
                <a:ea typeface="HG丸ｺﾞｼｯｸM-PRO" panose="020F0600000000000000" pitchFamily="50" charset="-128"/>
              </a:rPr>
              <a:t>月～令和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月診療分</a:t>
            </a:r>
            <a:r>
              <a:rPr lang="en-US" altLang="ja-JP" sz="752">
                <a:latin typeface="HG丸ｺﾞｼｯｸM-PRO" panose="020F0600000000000000" pitchFamily="50" charset="-128"/>
                <a:ea typeface="HG丸ｺﾞｼｯｸM-PRO" panose="020F0600000000000000" pitchFamily="50" charset="-128"/>
              </a:rPr>
              <a:t>(12</a:t>
            </a:r>
            <a:r>
              <a:rPr lang="ja-JP" altLang="en-US" sz="752">
                <a:latin typeface="HG丸ｺﾞｼｯｸM-PRO" panose="020F0600000000000000" pitchFamily="50" charset="-128"/>
                <a:ea typeface="HG丸ｺﾞｼｯｸM-PRO" panose="020F0600000000000000" pitchFamily="50" charset="-128"/>
              </a:rPr>
              <a:t>カ月分</a:t>
            </a:r>
            <a:r>
              <a:rPr lang="en-US" altLang="ja-JP" sz="752">
                <a:latin typeface="HG丸ｺﾞｼｯｸM-PRO" panose="020F0600000000000000" pitchFamily="50" charset="-128"/>
                <a:ea typeface="HG丸ｺﾞｼｯｸM-PRO" panose="020F0600000000000000" pitchFamily="50" charset="-128"/>
              </a:rPr>
              <a:t>)</a:t>
            </a:r>
            <a:r>
              <a:rPr lang="ja-JP" altLang="en-US" sz="752" err="1">
                <a:latin typeface="HG丸ｺﾞｼｯｸM-PRO" panose="020F0600000000000000" pitchFamily="50" charset="-128"/>
                <a:ea typeface="HG丸ｺﾞｼｯｸM-PRO" panose="020F0600000000000000" pitchFamily="50" charset="-128"/>
              </a:rPr>
              <a:t>。</a:t>
            </a:r>
            <a:endParaRPr lang="en-US" altLang="ja-JP"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資格確認日</a:t>
            </a:r>
            <a:r>
              <a:rPr lang="en-US" altLang="ja-JP" sz="752">
                <a:latin typeface="HG丸ｺﾞｼｯｸM-PRO" panose="020F0600000000000000" pitchFamily="50" charset="-128"/>
                <a:ea typeface="HG丸ｺﾞｼｯｸM-PRO" panose="020F0600000000000000" pitchFamily="50" charset="-128"/>
              </a:rPr>
              <a:t>…1</a:t>
            </a:r>
            <a:r>
              <a:rPr lang="ja-JP" altLang="en-US" sz="752">
                <a:latin typeface="HG丸ｺﾞｼｯｸM-PRO" panose="020F0600000000000000" pitchFamily="50" charset="-128"/>
                <a:ea typeface="HG丸ｺﾞｼｯｸM-PRO" panose="020F0600000000000000" pitchFamily="50" charset="-128"/>
              </a:rPr>
              <a:t>日でも資格があれば分析対象としている。</a:t>
            </a:r>
          </a:p>
        </p:txBody>
      </p:sp>
      <p:sp>
        <p:nvSpPr>
          <p:cNvPr id="8" name="スライド番号プレースホルダー 7">
            <a:extLst>
              <a:ext uri="{FF2B5EF4-FFF2-40B4-BE49-F238E27FC236}">
                <a16:creationId xmlns:a16="http://schemas.microsoft.com/office/drawing/2014/main" id="{4A97AFFA-C090-45A6-A13D-4791E270FC96}"/>
              </a:ext>
            </a:extLst>
          </p:cNvPr>
          <p:cNvSpPr>
            <a:spLocks noGrp="1"/>
          </p:cNvSpPr>
          <p:nvPr>
            <p:ph type="sldNum" sz="quarter" idx="12"/>
          </p:nvPr>
        </p:nvSpPr>
        <p:spPr>
          <a:xfrm>
            <a:off x="2788067" y="8835104"/>
            <a:ext cx="724171" cy="495805"/>
          </a:xfrm>
        </p:spPr>
        <p:txBody>
          <a:bodyPr/>
          <a:lstStyle/>
          <a:p>
            <a:pPr algn="ctr"/>
            <a:r>
              <a:rPr lang="en-US" altLang="ja-JP" sz="1037">
                <a:solidFill>
                  <a:schemeClr val="tx1"/>
                </a:solidFill>
                <a:latin typeface="ＭＳ 明朝" panose="02020609040205080304" pitchFamily="17" charset="-128"/>
                <a:ea typeface="ＭＳ 明朝" panose="02020609040205080304" pitchFamily="17" charset="-128"/>
              </a:rPr>
              <a:t>29</a:t>
            </a:r>
            <a:endParaRPr lang="ja-JP" altLang="en-US" sz="1037">
              <a:solidFill>
                <a:schemeClr val="tx1"/>
              </a:solidFill>
              <a:latin typeface="ＭＳ 明朝" panose="02020609040205080304" pitchFamily="17" charset="-128"/>
              <a:ea typeface="ＭＳ 明朝" panose="02020609040205080304" pitchFamily="17" charset="-128"/>
            </a:endParaRPr>
          </a:p>
        </p:txBody>
      </p:sp>
      <p:pic>
        <p:nvPicPr>
          <p:cNvPr id="7" name="図 6">
            <a:extLst>
              <a:ext uri="{FF2B5EF4-FFF2-40B4-BE49-F238E27FC236}">
                <a16:creationId xmlns:a16="http://schemas.microsoft.com/office/drawing/2014/main" id="{DD17D6D7-54A1-4CFB-BDA4-9FFEA569DB02}"/>
              </a:ext>
            </a:extLst>
          </p:cNvPr>
          <p:cNvPicPr>
            <a:picLocks noChangeAspect="1"/>
          </p:cNvPicPr>
          <p:nvPr/>
        </p:nvPicPr>
        <p:blipFill>
          <a:blip r:embed="rId2"/>
          <a:stretch>
            <a:fillRect/>
          </a:stretch>
        </p:blipFill>
        <p:spPr>
          <a:xfrm>
            <a:off x="198124" y="796965"/>
            <a:ext cx="5979799" cy="2826000"/>
          </a:xfrm>
          <a:prstGeom prst="rect">
            <a:avLst/>
          </a:prstGeom>
        </p:spPr>
      </p:pic>
    </p:spTree>
    <p:extLst>
      <p:ext uri="{BB962C8B-B14F-4D97-AF65-F5344CB8AC3E}">
        <p14:creationId xmlns:p14="http://schemas.microsoft.com/office/powerpoint/2010/main" val="1285577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0">
            <a:extLst>
              <a:ext uri="{FF2B5EF4-FFF2-40B4-BE49-F238E27FC236}">
                <a16:creationId xmlns:a16="http://schemas.microsoft.com/office/drawing/2014/main" id="{596C12F0-8E4D-4A97-A296-46897F8F2E51}"/>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30</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7" name="タイトル 1">
            <a:extLst>
              <a:ext uri="{FF2B5EF4-FFF2-40B4-BE49-F238E27FC236}">
                <a16:creationId xmlns:a16="http://schemas.microsoft.com/office/drawing/2014/main" id="{F0FCFEE5-5AF7-4F92-ADDB-AA76784918F5}"/>
              </a:ext>
            </a:extLst>
          </p:cNvPr>
          <p:cNvSpPr>
            <a:spLocks noGrp="1"/>
          </p:cNvSpPr>
          <p:nvPr>
            <p:ph type="title"/>
          </p:nvPr>
        </p:nvSpPr>
        <p:spPr>
          <a:xfrm>
            <a:off x="102567" y="228539"/>
            <a:ext cx="6107733" cy="371565"/>
          </a:xfrm>
          <a:solidFill>
            <a:srgbClr val="BFEAF9"/>
          </a:solidFill>
          <a:ln>
            <a:noFill/>
          </a:ln>
        </p:spPr>
        <p:style>
          <a:lnRef idx="2">
            <a:schemeClr val="accent1"/>
          </a:lnRef>
          <a:fillRef idx="1">
            <a:schemeClr val="lt1"/>
          </a:fillRef>
          <a:effectRef idx="0">
            <a:schemeClr val="accent1"/>
          </a:effectRef>
          <a:fontRef idx="minor">
            <a:schemeClr val="dk1"/>
          </a:fontRef>
        </p:style>
        <p:txBody>
          <a:bodyPr vert="horz" lIns="86017" tIns="43007" rIns="86017" bIns="43007" rtlCol="0" anchor="ctr">
            <a:noAutofit/>
          </a:bodyPr>
          <a:lstStyle/>
          <a:p>
            <a:r>
              <a:rPr lang="ja-JP" altLang="en-US" sz="1882">
                <a:solidFill>
                  <a:schemeClr val="tx1"/>
                </a:solidFill>
                <a:latin typeface="HG丸ｺﾞｼｯｸM-PRO" panose="020F0600000000000000" pitchFamily="50" charset="-128"/>
                <a:ea typeface="HG丸ｺﾞｼｯｸM-PRO" panose="020F0600000000000000" pitchFamily="50" charset="-128"/>
              </a:rPr>
              <a:t>第</a:t>
            </a:r>
            <a:r>
              <a:rPr lang="en-US" altLang="ja-JP" sz="1882">
                <a:solidFill>
                  <a:schemeClr val="tx1"/>
                </a:solidFill>
                <a:latin typeface="HG丸ｺﾞｼｯｸM-PRO" panose="020F0600000000000000" pitchFamily="50" charset="-128"/>
                <a:ea typeface="HG丸ｺﾞｼｯｸM-PRO" panose="020F0600000000000000" pitchFamily="50" charset="-128"/>
              </a:rPr>
              <a:t>4</a:t>
            </a:r>
            <a:r>
              <a:rPr lang="ja-JP" altLang="en-US" sz="1882">
                <a:solidFill>
                  <a:schemeClr val="tx1"/>
                </a:solidFill>
                <a:latin typeface="HG丸ｺﾞｼｯｸM-PRO" panose="020F0600000000000000" pitchFamily="50" charset="-128"/>
                <a:ea typeface="HG丸ｺﾞｼｯｸM-PRO" panose="020F0600000000000000" pitchFamily="50" charset="-128"/>
              </a:rPr>
              <a:t>章　</a:t>
            </a:r>
            <a:r>
              <a:rPr lang="ja-JP" altLang="en-US" sz="1880">
                <a:latin typeface="HG丸ｺﾞｼｯｸM-PRO" panose="020F0600000000000000" pitchFamily="50" charset="-128"/>
                <a:ea typeface="HG丸ｺﾞｼｯｸM-PRO" panose="020F0600000000000000" pitchFamily="50" charset="-128"/>
              </a:rPr>
              <a:t>第</a:t>
            </a:r>
            <a:r>
              <a:rPr lang="en-US" altLang="ja-JP" sz="1880">
                <a:latin typeface="HG丸ｺﾞｼｯｸM-PRO" panose="020F0600000000000000" pitchFamily="50" charset="-128"/>
                <a:ea typeface="HG丸ｺﾞｼｯｸM-PRO" panose="020F0600000000000000" pitchFamily="50" charset="-128"/>
              </a:rPr>
              <a:t>3</a:t>
            </a:r>
            <a:r>
              <a:rPr lang="ja-JP" altLang="en-US" sz="1880">
                <a:latin typeface="HG丸ｺﾞｼｯｸM-PRO" panose="020F0600000000000000" pitchFamily="50" charset="-128"/>
                <a:ea typeface="HG丸ｺﾞｼｯｸM-PRO" panose="020F0600000000000000" pitchFamily="50" charset="-128"/>
              </a:rPr>
              <a:t>期データヘルス計画の評価</a:t>
            </a:r>
            <a:endParaRPr lang="ja-JP" altLang="en-US" sz="1880">
              <a:solidFill>
                <a:schemeClr val="tx1"/>
              </a:solidFill>
              <a:latin typeface="HG丸ｺﾞｼｯｸM-PRO" panose="020F0600000000000000" pitchFamily="50" charset="-128"/>
              <a:ea typeface="HG丸ｺﾞｼｯｸM-PRO" panose="020F0600000000000000" pitchFamily="50" charset="-128"/>
            </a:endParaRPr>
          </a:p>
        </p:txBody>
      </p:sp>
      <p:sp>
        <p:nvSpPr>
          <p:cNvPr id="9" name="コンテンツ プレースホルダー 2">
            <a:extLst>
              <a:ext uri="{FF2B5EF4-FFF2-40B4-BE49-F238E27FC236}">
                <a16:creationId xmlns:a16="http://schemas.microsoft.com/office/drawing/2014/main" id="{12741BB9-D07E-4473-AB0B-F1B0270BEC98}"/>
              </a:ext>
            </a:extLst>
          </p:cNvPr>
          <p:cNvSpPr txBox="1">
            <a:spLocks/>
          </p:cNvSpPr>
          <p:nvPr/>
        </p:nvSpPr>
        <p:spPr>
          <a:xfrm>
            <a:off x="102324" y="589661"/>
            <a:ext cx="5994000" cy="305375"/>
          </a:xfrm>
          <a:prstGeom prst="rect">
            <a:avLst/>
          </a:prstGeom>
        </p:spPr>
        <p:txBody>
          <a:bodyPr vert="horz" lIns="86017" tIns="43007" rIns="101595"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zh-TW" sz="1317">
                <a:solidFill>
                  <a:schemeClr val="tx1"/>
                </a:solidFill>
                <a:latin typeface="HG丸ｺﾞｼｯｸM-PRO" panose="020F0600000000000000" pitchFamily="50" charset="-128"/>
                <a:ea typeface="HG丸ｺﾞｼｯｸM-PRO" panose="020F0600000000000000" pitchFamily="50" charset="-128"/>
              </a:rPr>
              <a:t>1</a:t>
            </a:r>
            <a:r>
              <a:rPr lang="zh-TW" altLang="en-US" sz="1317">
                <a:solidFill>
                  <a:schemeClr val="tx1"/>
                </a:solidFill>
                <a:latin typeface="HG丸ｺﾞｼｯｸM-PRO" panose="020F0600000000000000" pitchFamily="50" charset="-128"/>
                <a:ea typeface="HG丸ｺﾞｼｯｸM-PRO" panose="020F0600000000000000" pitchFamily="50" charset="-128"/>
              </a:rPr>
              <a:t>．全体目標</a:t>
            </a:r>
            <a:r>
              <a:rPr lang="en-US" altLang="ja-JP" sz="1317">
                <a:solidFill>
                  <a:schemeClr val="tx1"/>
                </a:solidFill>
                <a:latin typeface="HG丸ｺﾞｼｯｸM-PRO" panose="020F0600000000000000" pitchFamily="50" charset="-128"/>
                <a:ea typeface="HG丸ｺﾞｼｯｸM-PRO" panose="020F0600000000000000" pitchFamily="50" charset="-128"/>
              </a:rPr>
              <a:t>(</a:t>
            </a:r>
            <a:r>
              <a:rPr lang="zh-TW" altLang="en-US" sz="1317">
                <a:solidFill>
                  <a:schemeClr val="tx1"/>
                </a:solidFill>
                <a:latin typeface="HG丸ｺﾞｼｯｸM-PRO" panose="020F0600000000000000" pitchFamily="50" charset="-128"/>
                <a:ea typeface="HG丸ｺﾞｼｯｸM-PRO" panose="020F0600000000000000" pitchFamily="50" charset="-128"/>
              </a:rPr>
              <a:t>中長期的目標</a:t>
            </a:r>
            <a:r>
              <a:rPr lang="en-US" altLang="ja-JP" sz="1317">
                <a:solidFill>
                  <a:schemeClr val="tx1"/>
                </a:solidFill>
                <a:latin typeface="HG丸ｺﾞｼｯｸM-PRO" panose="020F0600000000000000" pitchFamily="50" charset="-128"/>
                <a:ea typeface="HG丸ｺﾞｼｯｸM-PRO" panose="020F0600000000000000" pitchFamily="50" charset="-128"/>
              </a:rPr>
              <a:t>)</a:t>
            </a:r>
          </a:p>
        </p:txBody>
      </p:sp>
      <p:sp>
        <p:nvSpPr>
          <p:cNvPr id="4" name="テキスト ボックス 3">
            <a:extLst>
              <a:ext uri="{FF2B5EF4-FFF2-40B4-BE49-F238E27FC236}">
                <a16:creationId xmlns:a16="http://schemas.microsoft.com/office/drawing/2014/main" id="{FC374D83-3C69-4552-9900-E7CC7B427187}"/>
              </a:ext>
            </a:extLst>
          </p:cNvPr>
          <p:cNvSpPr txBox="1">
            <a:spLocks/>
          </p:cNvSpPr>
          <p:nvPr/>
        </p:nvSpPr>
        <p:spPr>
          <a:xfrm>
            <a:off x="102322" y="895036"/>
            <a:ext cx="6107977" cy="1008931"/>
          </a:xfrm>
          <a:prstGeom prst="rect">
            <a:avLst/>
          </a:prstGeom>
          <a:noFill/>
        </p:spPr>
        <p:txBody>
          <a:bodyPr wrap="square" rtlCol="0">
            <a:spAutoFit/>
          </a:bodyPr>
          <a:lstStyle/>
          <a:p>
            <a:pPr>
              <a:lnSpc>
                <a:spcPct val="125000"/>
              </a:lnSpc>
              <a:spcAft>
                <a:spcPts val="565"/>
              </a:spcAft>
            </a:pPr>
            <a:r>
              <a:rPr lang="en-US" altLang="ja-JP" sz="1130" dirty="0">
                <a:latin typeface="HG丸ｺﾞｼｯｸM-PRO" panose="020F0600000000000000" pitchFamily="50" charset="-128"/>
                <a:ea typeface="HG丸ｺﾞｼｯｸM-PRO" panose="020F0600000000000000" pitchFamily="50" charset="-128"/>
              </a:rPr>
              <a:t>(1)</a:t>
            </a:r>
            <a:r>
              <a:rPr lang="ja-JP" altLang="en-US" sz="1130" dirty="0">
                <a:latin typeface="HG丸ｺﾞｼｯｸM-PRO" panose="020F0600000000000000" pitchFamily="50" charset="-128"/>
                <a:ea typeface="HG丸ｺﾞｼｯｸM-PRO" panose="020F0600000000000000" pitchFamily="50" charset="-128"/>
              </a:rPr>
              <a:t>目的</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・被保険者ができる限り長く在宅で自立した生活を送ることができるよう、生活習慣病　</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の重症化予防や心身機能の低下の防止に向けた効果的な保健事業を実施し、健康寿命</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の延伸及びその結果として医療費の適正化を図る。</a:t>
            </a:r>
            <a:endParaRPr lang="en-US" altLang="ja-JP" sz="1130" dirty="0">
              <a:latin typeface="HG丸ｺﾞｼｯｸM-PRO" panose="020F0600000000000000" pitchFamily="50" charset="-128"/>
              <a:ea typeface="HG丸ｺﾞｼｯｸM-PRO" panose="020F0600000000000000" pitchFamily="50" charset="-128"/>
            </a:endParaRPr>
          </a:p>
        </p:txBody>
      </p:sp>
      <p:sp>
        <p:nvSpPr>
          <p:cNvPr id="20" name="テキスト ボックス 19">
            <a:extLst>
              <a:ext uri="{FF2B5EF4-FFF2-40B4-BE49-F238E27FC236}">
                <a16:creationId xmlns:a16="http://schemas.microsoft.com/office/drawing/2014/main" id="{572AA570-E88A-4F6E-905C-4046486A49CC}"/>
              </a:ext>
            </a:extLst>
          </p:cNvPr>
          <p:cNvSpPr txBox="1">
            <a:spLocks/>
          </p:cNvSpPr>
          <p:nvPr/>
        </p:nvSpPr>
        <p:spPr>
          <a:xfrm>
            <a:off x="102322" y="2156546"/>
            <a:ext cx="6107978" cy="6443110"/>
          </a:xfrm>
          <a:prstGeom prst="rect">
            <a:avLst/>
          </a:prstGeom>
          <a:noFill/>
        </p:spPr>
        <p:txBody>
          <a:bodyPr wrap="square" rtlCol="0">
            <a:spAutoFit/>
          </a:bodyPr>
          <a:lstStyle/>
          <a:p>
            <a:pPr>
              <a:lnSpc>
                <a:spcPct val="125000"/>
              </a:lnSpc>
              <a:spcAft>
                <a:spcPts val="565"/>
              </a:spcAft>
            </a:pPr>
            <a:r>
              <a:rPr lang="en-US" altLang="ja-JP" sz="1130" dirty="0">
                <a:latin typeface="HG丸ｺﾞｼｯｸM-PRO" panose="020F0600000000000000" pitchFamily="50" charset="-128"/>
                <a:ea typeface="HG丸ｺﾞｼｯｸM-PRO" panose="020F0600000000000000" pitchFamily="50" charset="-128"/>
              </a:rPr>
              <a:t>(2)</a:t>
            </a:r>
            <a:r>
              <a:rPr lang="ja-JP" altLang="en-US" sz="1130" dirty="0">
                <a:latin typeface="HG丸ｺﾞｼｯｸM-PRO" panose="020F0600000000000000" pitchFamily="50" charset="-128"/>
                <a:ea typeface="HG丸ｺﾞｼｯｸM-PRO" panose="020F0600000000000000" pitchFamily="50" charset="-128"/>
              </a:rPr>
              <a:t>アプローチする課題</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A.</a:t>
            </a:r>
            <a:r>
              <a:rPr lang="ja-JP" altLang="en-US" sz="1130" dirty="0">
                <a:latin typeface="HG丸ｺﾞｼｯｸM-PRO" panose="020F0600000000000000" pitchFamily="50" charset="-128"/>
                <a:ea typeface="HG丸ｺﾞｼｯｸM-PRO" panose="020F0600000000000000" pitchFamily="50" charset="-128"/>
              </a:rPr>
              <a:t>健康寿命</a:t>
            </a:r>
            <a:r>
              <a:rPr lang="en-US" altLang="ja-JP" sz="1130" dirty="0">
                <a:latin typeface="HG丸ｺﾞｼｯｸM-PRO" panose="020F0600000000000000" pitchFamily="50" charset="-128"/>
                <a:ea typeface="HG丸ｺﾞｼｯｸM-PRO" panose="020F0600000000000000" pitchFamily="50" charset="-128"/>
              </a:rPr>
              <a:t>(</a:t>
            </a:r>
            <a:r>
              <a:rPr lang="ja-JP" altLang="en-US" sz="1130" dirty="0">
                <a:latin typeface="HG丸ｺﾞｼｯｸM-PRO" panose="020F0600000000000000" pitchFamily="50" charset="-128"/>
                <a:ea typeface="HG丸ｺﾞｼｯｸM-PRO" panose="020F0600000000000000" pitchFamily="50" charset="-128"/>
              </a:rPr>
              <a:t>平均自立期間</a:t>
            </a:r>
            <a:r>
              <a:rPr lang="en-US" altLang="ja-JP" sz="1130" dirty="0">
                <a:latin typeface="HG丸ｺﾞｼｯｸM-PRO" panose="020F0600000000000000" pitchFamily="50" charset="-128"/>
                <a:ea typeface="HG丸ｺﾞｼｯｸM-PRO" panose="020F0600000000000000" pitchFamily="50" charset="-128"/>
              </a:rPr>
              <a:t>)</a:t>
            </a:r>
            <a:r>
              <a:rPr lang="ja-JP" altLang="en-US" sz="1130" dirty="0">
                <a:latin typeface="HG丸ｺﾞｼｯｸM-PRO" panose="020F0600000000000000" pitchFamily="50" charset="-128"/>
                <a:ea typeface="HG丸ｺﾞｼｯｸM-PRO" panose="020F0600000000000000" pitchFamily="50" charset="-128"/>
              </a:rPr>
              <a:t>の延伸</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健康寿命（平均自立期間）は全国平均より短く、「不健康な期間」は全国平均より長い</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ため、疾病の発症予防や重症化予防、介護予防等を推進し健康寿命を延伸させる必要が</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ある。</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endParaRPr lang="ja-JP" altLang="en-US"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B.</a:t>
            </a:r>
            <a:r>
              <a:rPr lang="ja-JP" altLang="en-US" sz="1130" dirty="0">
                <a:latin typeface="HG丸ｺﾞｼｯｸM-PRO" panose="020F0600000000000000" pitchFamily="50" charset="-128"/>
                <a:ea typeface="HG丸ｺﾞｼｯｸM-PRO" panose="020F0600000000000000" pitchFamily="50" charset="-128"/>
              </a:rPr>
              <a:t>健康診査･歯科健康診査の受診率向上</a:t>
            </a: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保健事業の出発点となる健康診査･歯科健康診査の受診率はそれぞれ被保険者全体の約</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2</a:t>
            </a:r>
            <a:r>
              <a:rPr lang="ja-JP" altLang="en-US" sz="1130" dirty="0">
                <a:latin typeface="HG丸ｺﾞｼｯｸM-PRO" panose="020F0600000000000000" pitchFamily="50" charset="-128"/>
                <a:ea typeface="HG丸ｺﾞｼｯｸM-PRO" panose="020F0600000000000000" pitchFamily="50" charset="-128"/>
              </a:rPr>
              <a:t>割･約</a:t>
            </a:r>
            <a:r>
              <a:rPr lang="en-US" altLang="ja-JP" sz="1130" dirty="0">
                <a:latin typeface="HG丸ｺﾞｼｯｸM-PRO" panose="020F0600000000000000" pitchFamily="50" charset="-128"/>
                <a:ea typeface="HG丸ｺﾞｼｯｸM-PRO" panose="020F0600000000000000" pitchFamily="50" charset="-128"/>
              </a:rPr>
              <a:t>1</a:t>
            </a:r>
            <a:r>
              <a:rPr lang="ja-JP" altLang="en-US" sz="1130" dirty="0">
                <a:latin typeface="HG丸ｺﾞｼｯｸM-PRO" panose="020F0600000000000000" pitchFamily="50" charset="-128"/>
                <a:ea typeface="HG丸ｺﾞｼｯｸM-PRO" panose="020F0600000000000000" pitchFamily="50" charset="-128"/>
              </a:rPr>
              <a:t>割にとどまり、受診率向上及び市町村格差の解消が必要である。</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C.</a:t>
            </a:r>
            <a:r>
              <a:rPr lang="ja-JP" altLang="en-US" sz="1130" dirty="0">
                <a:latin typeface="HG丸ｺﾞｼｯｸM-PRO" panose="020F0600000000000000" pitchFamily="50" charset="-128"/>
                <a:ea typeface="HG丸ｺﾞｼｯｸM-PRO" panose="020F0600000000000000" pitchFamily="50" charset="-128"/>
              </a:rPr>
              <a:t>健康状態不明者の減少</a:t>
            </a: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健康診査や医療･介護サービスにつながっていない被保険者は健康状態の悪化や</a:t>
            </a:r>
            <a:r>
              <a:rPr lang="ja-JP" altLang="en-US" sz="1130" dirty="0" err="1">
                <a:latin typeface="HG丸ｺﾞｼｯｸM-PRO" panose="020F0600000000000000" pitchFamily="50" charset="-128"/>
                <a:ea typeface="HG丸ｺﾞｼｯｸM-PRO" panose="020F0600000000000000" pitchFamily="50" charset="-128"/>
              </a:rPr>
              <a:t>閉じこ</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もりが危惧されるため、健康状態を把握し必要な保健･医療･介護サービス等につなげ</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ja-JP" altLang="en-US" sz="1130" dirty="0" err="1">
                <a:latin typeface="HG丸ｺﾞｼｯｸM-PRO" panose="020F0600000000000000" pitchFamily="50" charset="-128"/>
                <a:ea typeface="HG丸ｺﾞｼｯｸM-PRO" panose="020F0600000000000000" pitchFamily="50" charset="-128"/>
              </a:rPr>
              <a:t>る</a:t>
            </a:r>
            <a:r>
              <a:rPr lang="ja-JP" altLang="en-US" sz="1130" dirty="0">
                <a:latin typeface="HG丸ｺﾞｼｯｸM-PRO" panose="020F0600000000000000" pitchFamily="50" charset="-128"/>
                <a:ea typeface="HG丸ｺﾞｼｯｸM-PRO" panose="020F0600000000000000" pitchFamily="50" charset="-128"/>
              </a:rPr>
              <a:t>必要がある。</a:t>
            </a:r>
          </a:p>
          <a:p>
            <a:pPr>
              <a:lnSpc>
                <a:spcPct val="125000"/>
              </a:lnSpc>
            </a:pP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D.</a:t>
            </a:r>
            <a:r>
              <a:rPr lang="ja-JP" altLang="en-US" sz="1130" dirty="0">
                <a:latin typeface="HG丸ｺﾞｼｯｸM-PRO" panose="020F0600000000000000" pitchFamily="50" charset="-128"/>
                <a:ea typeface="HG丸ｺﾞｼｯｸM-PRO" panose="020F0600000000000000" pitchFamily="50" charset="-128"/>
              </a:rPr>
              <a:t>生活習慣病の重症化予防</a:t>
            </a: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健康診査の結果、血圧及び血糖の有所見者割合は増加傾向にあり、生活習慣病の早期発</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見･早期治療、重症化や重篤な合併症の発症を予防するため、適切な医療へつなぐ必要</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がある。</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zh-TW" sz="1130" dirty="0">
                <a:latin typeface="HG丸ｺﾞｼｯｸM-PRO" panose="020F0600000000000000" pitchFamily="50" charset="-128"/>
                <a:ea typeface="HG丸ｺﾞｼｯｸM-PRO" panose="020F0600000000000000" pitchFamily="50" charset="-128"/>
              </a:rPr>
              <a:t>E.</a:t>
            </a:r>
            <a:r>
              <a:rPr lang="zh-TW" altLang="en-US" sz="1130" dirty="0">
                <a:latin typeface="HG丸ｺﾞｼｯｸM-PRO" panose="020F0600000000000000" pitchFamily="50" charset="-128"/>
                <a:ea typeface="HG丸ｺﾞｼｯｸM-PRO" panose="020F0600000000000000" pitchFamily="50" charset="-128"/>
              </a:rPr>
              <a:t>受診行動適正化</a:t>
            </a: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1</a:t>
            </a:r>
            <a:r>
              <a:rPr lang="ja-JP" altLang="en-US" sz="1130" dirty="0">
                <a:latin typeface="HG丸ｺﾞｼｯｸM-PRO" panose="020F0600000000000000" pitchFamily="50" charset="-128"/>
                <a:ea typeface="HG丸ｺﾞｼｯｸM-PRO" panose="020F0600000000000000" pitchFamily="50" charset="-128"/>
              </a:rPr>
              <a:t>人当たりの医療費は全国平均を上回り、入院･歯科医療費は増加傾向にある。重複･</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多剤投薬者や重複･頻回受診者が一定存在し、被保険者の健康増進及び転倒等の薬物</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有害事象を防止するためにも、適正服薬や適正受診を促す必要がある。</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a:t>
            </a:r>
            <a:r>
              <a:rPr lang="en-US" altLang="ja-JP" sz="1130" dirty="0">
                <a:latin typeface="HG丸ｺﾞｼｯｸM-PRO" panose="020F0600000000000000" pitchFamily="50" charset="-128"/>
                <a:ea typeface="HG丸ｺﾞｼｯｸM-PRO" panose="020F0600000000000000" pitchFamily="50" charset="-128"/>
              </a:rPr>
              <a:t>F.</a:t>
            </a:r>
            <a:r>
              <a:rPr lang="ja-JP" altLang="en-US" sz="1130" dirty="0">
                <a:latin typeface="HG丸ｺﾞｼｯｸM-PRO" panose="020F0600000000000000" pitchFamily="50" charset="-128"/>
                <a:ea typeface="HG丸ｺﾞｼｯｸM-PRO" panose="020F0600000000000000" pitchFamily="50" charset="-128"/>
              </a:rPr>
              <a:t>フレイル予防及び介護予防の強化</a:t>
            </a: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要介護認定率は年々増加している。フレイルは健康な状態と要介護状態との中間地点と</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言われ、適切な介入により改善が見込めることから、フレイル状態の早期把握･早期支</a:t>
            </a:r>
            <a:endParaRPr lang="en-US" altLang="ja-JP" sz="1130" dirty="0">
              <a:latin typeface="HG丸ｺﾞｼｯｸM-PRO" panose="020F0600000000000000" pitchFamily="50" charset="-128"/>
              <a:ea typeface="HG丸ｺﾞｼｯｸM-PRO" panose="020F0600000000000000" pitchFamily="50" charset="-128"/>
            </a:endParaRPr>
          </a:p>
          <a:p>
            <a:pPr>
              <a:lnSpc>
                <a:spcPct val="125000"/>
              </a:lnSpc>
            </a:pPr>
            <a:r>
              <a:rPr lang="ja-JP" altLang="en-US" sz="1130" dirty="0">
                <a:latin typeface="HG丸ｺﾞｼｯｸM-PRO" panose="020F0600000000000000" pitchFamily="50" charset="-128"/>
                <a:ea typeface="HG丸ｺﾞｼｯｸM-PRO" panose="020F0600000000000000" pitchFamily="50" charset="-128"/>
              </a:rPr>
              <a:t>　　援が必要である。</a:t>
            </a:r>
            <a:endParaRPr lang="en-US" altLang="ja-JP" sz="113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4522777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2">
            <a:extLst>
              <a:ext uri="{FF2B5EF4-FFF2-40B4-BE49-F238E27FC236}">
                <a16:creationId xmlns:a16="http://schemas.microsoft.com/office/drawing/2014/main" id="{0D44834F-98BF-4F9B-B6BC-AC7BE72E89FA}"/>
              </a:ext>
            </a:extLst>
          </p:cNvPr>
          <p:cNvSpPr txBox="1">
            <a:spLocks/>
          </p:cNvSpPr>
          <p:nvPr/>
        </p:nvSpPr>
        <p:spPr>
          <a:xfrm>
            <a:off x="102324" y="589661"/>
            <a:ext cx="5994000" cy="305375"/>
          </a:xfrm>
          <a:prstGeom prst="rect">
            <a:avLst/>
          </a:prstGeom>
        </p:spPr>
        <p:txBody>
          <a:bodyPr vert="horz" lIns="86017" tIns="43007" rIns="101595"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zh-TW" sz="1317">
                <a:solidFill>
                  <a:schemeClr val="tx1"/>
                </a:solidFill>
                <a:latin typeface="HG丸ｺﾞｼｯｸM-PRO" panose="020F0600000000000000" pitchFamily="50" charset="-128"/>
                <a:ea typeface="HG丸ｺﾞｼｯｸM-PRO" panose="020F0600000000000000" pitchFamily="50" charset="-128"/>
              </a:rPr>
              <a:t>2</a:t>
            </a:r>
            <a:r>
              <a:rPr lang="zh-TW" altLang="en-US" sz="1317">
                <a:solidFill>
                  <a:schemeClr val="tx1"/>
                </a:solidFill>
                <a:latin typeface="HG丸ｺﾞｼｯｸM-PRO" panose="020F0600000000000000" pitchFamily="50" charset="-128"/>
                <a:ea typeface="HG丸ｺﾞｼｯｸM-PRO" panose="020F0600000000000000" pitchFamily="50" charset="-128"/>
              </a:rPr>
              <a:t>．全体目標</a:t>
            </a:r>
            <a:r>
              <a:rPr lang="en-US" altLang="ja-JP" sz="1317">
                <a:solidFill>
                  <a:schemeClr val="tx1"/>
                </a:solidFill>
                <a:latin typeface="HG丸ｺﾞｼｯｸM-PRO" panose="020F0600000000000000" pitchFamily="50" charset="-128"/>
                <a:ea typeface="HG丸ｺﾞｼｯｸM-PRO" panose="020F0600000000000000" pitchFamily="50" charset="-128"/>
              </a:rPr>
              <a:t>(</a:t>
            </a:r>
            <a:r>
              <a:rPr lang="zh-TW" altLang="en-US" sz="1317">
                <a:solidFill>
                  <a:schemeClr val="tx1"/>
                </a:solidFill>
                <a:latin typeface="HG丸ｺﾞｼｯｸM-PRO" panose="020F0600000000000000" pitchFamily="50" charset="-128"/>
                <a:ea typeface="HG丸ｺﾞｼｯｸM-PRO" panose="020F0600000000000000" pitchFamily="50" charset="-128"/>
              </a:rPr>
              <a:t>中長期的目標</a:t>
            </a:r>
            <a:r>
              <a:rPr lang="en-US" altLang="ja-JP" sz="1317">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の達成状況</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6" name="テキスト ボックス 5">
            <a:extLst>
              <a:ext uri="{FF2B5EF4-FFF2-40B4-BE49-F238E27FC236}">
                <a16:creationId xmlns:a16="http://schemas.microsoft.com/office/drawing/2014/main" id="{1B1E4228-9639-4078-8A64-43DB1F674248}"/>
              </a:ext>
            </a:extLst>
          </p:cNvPr>
          <p:cNvSpPr txBox="1">
            <a:spLocks/>
          </p:cNvSpPr>
          <p:nvPr/>
        </p:nvSpPr>
        <p:spPr>
          <a:xfrm>
            <a:off x="102322" y="895036"/>
            <a:ext cx="6107978" cy="497252"/>
          </a:xfrm>
          <a:prstGeom prst="rect">
            <a:avLst/>
          </a:prstGeom>
          <a:noFill/>
        </p:spPr>
        <p:txBody>
          <a:bodyPr wrap="square" rtlCol="0">
            <a:spAutoFit/>
          </a:bodyPr>
          <a:lstStyle/>
          <a:p>
            <a:pPr>
              <a:lnSpc>
                <a:spcPct val="125000"/>
              </a:lnSpc>
            </a:pPr>
            <a:r>
              <a:rPr lang="ja-JP" altLang="en-US" sz="1130">
                <a:latin typeface="HG丸ｺﾞｼｯｸM-PRO" panose="020F0600000000000000" pitchFamily="50" charset="-128"/>
                <a:ea typeface="HG丸ｺﾞｼｯｸM-PRO" panose="020F0600000000000000" pitchFamily="50" charset="-128"/>
              </a:rPr>
              <a:t>　第</a:t>
            </a:r>
            <a:r>
              <a:rPr lang="en-US" altLang="ja-JP" sz="1130">
                <a:latin typeface="HG丸ｺﾞｼｯｸM-PRO" panose="020F0600000000000000" pitchFamily="50" charset="-128"/>
                <a:ea typeface="HG丸ｺﾞｼｯｸM-PRO" panose="020F0600000000000000" pitchFamily="50" charset="-128"/>
              </a:rPr>
              <a:t>3</a:t>
            </a:r>
            <a:r>
              <a:rPr lang="ja-JP" altLang="en-US" sz="1130">
                <a:latin typeface="HG丸ｺﾞｼｯｸM-PRO" panose="020F0600000000000000" pitchFamily="50" charset="-128"/>
                <a:ea typeface="HG丸ｺﾞｼｯｸM-PRO" panose="020F0600000000000000" pitchFamily="50" charset="-128"/>
              </a:rPr>
              <a:t>期データヘルス計画の中長期目標の達成状況は以下のとおりです。この評価を基に第</a:t>
            </a:r>
            <a:r>
              <a:rPr lang="en-US" altLang="ja-JP" sz="1130">
                <a:latin typeface="HG丸ｺﾞｼｯｸM-PRO" panose="020F0600000000000000" pitchFamily="50" charset="-128"/>
                <a:ea typeface="HG丸ｺﾞｼｯｸM-PRO" panose="020F0600000000000000" pitchFamily="50" charset="-128"/>
              </a:rPr>
              <a:t>3</a:t>
            </a:r>
            <a:r>
              <a:rPr lang="ja-JP" altLang="en-US" sz="1130">
                <a:latin typeface="HG丸ｺﾞｼｯｸM-PRO" panose="020F0600000000000000" pitchFamily="50" charset="-128"/>
                <a:ea typeface="HG丸ｺﾞｼｯｸM-PRO" panose="020F0600000000000000" pitchFamily="50" charset="-128"/>
              </a:rPr>
              <a:t>期データヘルス計画に基づき保健事業を実施しています。</a:t>
            </a:r>
            <a:endParaRPr lang="en-US" altLang="ja-JP" sz="1130">
              <a:latin typeface="HG丸ｺﾞｼｯｸM-PRO" panose="020F0600000000000000" pitchFamily="50" charset="-128"/>
              <a:ea typeface="HG丸ｺﾞｼｯｸM-PRO" panose="020F0600000000000000" pitchFamily="50" charset="-128"/>
            </a:endParaRPr>
          </a:p>
        </p:txBody>
      </p:sp>
      <p:sp>
        <p:nvSpPr>
          <p:cNvPr id="10" name="スライド番号プレースホルダー 10">
            <a:extLst>
              <a:ext uri="{FF2B5EF4-FFF2-40B4-BE49-F238E27FC236}">
                <a16:creationId xmlns:a16="http://schemas.microsoft.com/office/drawing/2014/main" id="{E5E0BB5B-42CD-4683-A322-25818C590057}"/>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31</a:t>
            </a:r>
            <a:endParaRPr lang="ja-JP" altLang="en-US" sz="1037">
              <a:solidFill>
                <a:schemeClr val="tx1"/>
              </a:solidFill>
              <a:latin typeface="ＭＳ 明朝" panose="02020609040205080304" pitchFamily="17" charset="-128"/>
              <a:ea typeface="ＭＳ 明朝" panose="02020609040205080304" pitchFamily="17" charset="-128"/>
            </a:endParaRPr>
          </a:p>
        </p:txBody>
      </p:sp>
      <p:graphicFrame>
        <p:nvGraphicFramePr>
          <p:cNvPr id="4" name="表 3">
            <a:extLst>
              <a:ext uri="{FF2B5EF4-FFF2-40B4-BE49-F238E27FC236}">
                <a16:creationId xmlns:a16="http://schemas.microsoft.com/office/drawing/2014/main" id="{3B3ECE28-9FA2-4A51-80D5-FF0B105C71ED}"/>
              </a:ext>
            </a:extLst>
          </p:cNvPr>
          <p:cNvGraphicFramePr>
            <a:graphicFrameLocks noGrp="1"/>
          </p:cNvGraphicFramePr>
          <p:nvPr>
            <p:extLst>
              <p:ext uri="{D42A27DB-BD31-4B8C-83A1-F6EECF244321}">
                <p14:modId xmlns:p14="http://schemas.microsoft.com/office/powerpoint/2010/main" val="2102472770"/>
              </p:ext>
            </p:extLst>
          </p:nvPr>
        </p:nvGraphicFramePr>
        <p:xfrm>
          <a:off x="93076" y="1700375"/>
          <a:ext cx="6118116" cy="5112000"/>
        </p:xfrm>
        <a:graphic>
          <a:graphicData uri="http://schemas.openxmlformats.org/drawingml/2006/table">
            <a:tbl>
              <a:tblPr/>
              <a:tblGrid>
                <a:gridCol w="1008000">
                  <a:extLst>
                    <a:ext uri="{9D8B030D-6E8A-4147-A177-3AD203B41FA5}">
                      <a16:colId xmlns:a16="http://schemas.microsoft.com/office/drawing/2014/main" val="1830789139"/>
                    </a:ext>
                  </a:extLst>
                </a:gridCol>
                <a:gridCol w="216000">
                  <a:extLst>
                    <a:ext uri="{9D8B030D-6E8A-4147-A177-3AD203B41FA5}">
                      <a16:colId xmlns:a16="http://schemas.microsoft.com/office/drawing/2014/main" val="3226962688"/>
                    </a:ext>
                  </a:extLst>
                </a:gridCol>
                <a:gridCol w="1368000">
                  <a:extLst>
                    <a:ext uri="{9D8B030D-6E8A-4147-A177-3AD203B41FA5}">
                      <a16:colId xmlns:a16="http://schemas.microsoft.com/office/drawing/2014/main" val="2190270647"/>
                    </a:ext>
                  </a:extLst>
                </a:gridCol>
                <a:gridCol w="358116">
                  <a:extLst>
                    <a:ext uri="{9D8B030D-6E8A-4147-A177-3AD203B41FA5}">
                      <a16:colId xmlns:a16="http://schemas.microsoft.com/office/drawing/2014/main" val="1566441341"/>
                    </a:ext>
                  </a:extLst>
                </a:gridCol>
                <a:gridCol w="396000">
                  <a:extLst>
                    <a:ext uri="{9D8B030D-6E8A-4147-A177-3AD203B41FA5}">
                      <a16:colId xmlns:a16="http://schemas.microsoft.com/office/drawing/2014/main" val="3060894640"/>
                    </a:ext>
                  </a:extLst>
                </a:gridCol>
                <a:gridCol w="396000">
                  <a:extLst>
                    <a:ext uri="{9D8B030D-6E8A-4147-A177-3AD203B41FA5}">
                      <a16:colId xmlns:a16="http://schemas.microsoft.com/office/drawing/2014/main" val="2456496374"/>
                    </a:ext>
                  </a:extLst>
                </a:gridCol>
                <a:gridCol w="396000">
                  <a:extLst>
                    <a:ext uri="{9D8B030D-6E8A-4147-A177-3AD203B41FA5}">
                      <a16:colId xmlns:a16="http://schemas.microsoft.com/office/drawing/2014/main" val="30318794"/>
                    </a:ext>
                  </a:extLst>
                </a:gridCol>
                <a:gridCol w="396000">
                  <a:extLst>
                    <a:ext uri="{9D8B030D-6E8A-4147-A177-3AD203B41FA5}">
                      <a16:colId xmlns:a16="http://schemas.microsoft.com/office/drawing/2014/main" val="1228653849"/>
                    </a:ext>
                  </a:extLst>
                </a:gridCol>
                <a:gridCol w="396000">
                  <a:extLst>
                    <a:ext uri="{9D8B030D-6E8A-4147-A177-3AD203B41FA5}">
                      <a16:colId xmlns:a16="http://schemas.microsoft.com/office/drawing/2014/main" val="894481668"/>
                    </a:ext>
                  </a:extLst>
                </a:gridCol>
                <a:gridCol w="396000">
                  <a:extLst>
                    <a:ext uri="{9D8B030D-6E8A-4147-A177-3AD203B41FA5}">
                      <a16:colId xmlns:a16="http://schemas.microsoft.com/office/drawing/2014/main" val="683418590"/>
                    </a:ext>
                  </a:extLst>
                </a:gridCol>
                <a:gridCol w="396000">
                  <a:extLst>
                    <a:ext uri="{9D8B030D-6E8A-4147-A177-3AD203B41FA5}">
                      <a16:colId xmlns:a16="http://schemas.microsoft.com/office/drawing/2014/main" val="3176150574"/>
                    </a:ext>
                  </a:extLst>
                </a:gridCol>
                <a:gridCol w="396000">
                  <a:extLst>
                    <a:ext uri="{9D8B030D-6E8A-4147-A177-3AD203B41FA5}">
                      <a16:colId xmlns:a16="http://schemas.microsoft.com/office/drawing/2014/main" val="2513110777"/>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目標</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9D08E"/>
                    </a:solidFill>
                  </a:tcPr>
                </a:tc>
                <a:tc rowSpan="2" gridSpan="3">
                  <a:txBody>
                    <a:bodyPr/>
                    <a:lstStyle/>
                    <a:p>
                      <a:pPr algn="ctr" fontAlgn="ctr"/>
                      <a:r>
                        <a:rPr lang="zh-TW"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評価項目（共通評価指標）</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計画策定</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時実績</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endPar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txBody>
                  <a:tcPr marL="91497" marR="91497" marT="45748" marB="45748"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28349866"/>
                  </a:ext>
                </a:extLst>
              </a:tr>
              <a:tr h="432000">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2022</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4)</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39534201"/>
                  </a:ext>
                </a:extLst>
              </a:tr>
              <a:tr h="216000">
                <a:tc rowSpan="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健診受診率の向上</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健康状態不明者の把握</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6">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91497" marR="91497" marT="45748" marB="45748" vert="eaVert"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健診受診率</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25.3%</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94989533"/>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23.87%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24.58%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6200981"/>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歯科健診実施市町村数･割合</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70197905"/>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229791"/>
                  </a:ext>
                </a:extLst>
              </a:tr>
              <a:tr h="216000">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生活習慣の改善</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重症化の予防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フレイルの予防</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endParaRPr kumimoji="1" lang="ja-JP" altLang="en-US"/>
                    </a:p>
                  </a:txBody>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質問票を活用したハイリスク者</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把握に基づく保健事業を実施</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している市町村数･割合</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503536184"/>
                  </a:ext>
                </a:extLst>
              </a:tr>
              <a:tr h="216000">
                <a:tc vMerge="1">
                  <a:txBody>
                    <a:bodyPr/>
                    <a:lstStyle/>
                    <a:p>
                      <a:endParaRPr kumimoji="1" lang="ja-JP" altLang="en-US"/>
                    </a:p>
                  </a:txBody>
                  <a:tcPr>
                    <a:lnT w="3175" cap="flat" cmpd="sng" algn="ctr">
                      <a:solidFill>
                        <a:schemeClr val="tx1"/>
                      </a:solidFill>
                      <a:prstDash val="solid"/>
                      <a:round/>
                      <a:headEnd type="none" w="med" len="med"/>
                      <a:tailEnd type="none" w="med" len="med"/>
                    </a:lnT>
                  </a:tcPr>
                </a:tc>
                <a:tc vMerge="1">
                  <a:txBody>
                    <a:bodyPr/>
                    <a:lstStyle/>
                    <a:p>
                      <a:endParaRPr kumimoji="1" lang="ja-JP" altLang="en-US"/>
                    </a:p>
                  </a:txBody>
                  <a:tcPr>
                    <a:lnT w="3175" cap="flat" cmpd="sng" algn="ctr">
                      <a:solidFill>
                        <a:schemeClr val="tx1"/>
                      </a:solidFill>
                      <a:prstDash val="solid"/>
                      <a:round/>
                      <a:headEnd type="none" w="med" len="med"/>
                      <a:tailEnd type="none" w="med" len="med"/>
                    </a:lnT>
                  </a:tcPr>
                </a:tc>
                <a:tc vMerge="1">
                  <a:txBody>
                    <a:bodyPr/>
                    <a:lstStyle/>
                    <a:p>
                      <a:endParaRPr kumimoji="1" lang="ja-JP" altLang="en-US"/>
                    </a:p>
                  </a:txBody>
                  <a:tcPr>
                    <a:lnT w="3175" cap="flat" cmpd="sng" algn="ctr">
                      <a:solidFill>
                        <a:schemeClr val="tx1"/>
                      </a:solidFill>
                      <a:prstDash val="solid"/>
                      <a:round/>
                      <a:headEnd type="none" w="med" len="med"/>
                      <a:tailEnd type="none" w="med" len="med"/>
                    </a:lnT>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90.7%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93%</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8603346"/>
                  </a:ext>
                </a:extLst>
              </a:tr>
              <a:tr h="216000">
                <a:tc rowSpan="1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一体的実施の推進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実施市町村数の増加</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1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91497" marR="91497" marT="45748" marB="45748" vert="eaVert"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低栄養</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65.1%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65.1%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69.8%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74.4%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81.4%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88.4%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579668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65.1%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49669817"/>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口腔</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48.8%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74.4%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64099892"/>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37.2%</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53.4%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69192414"/>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服薬</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（重複･多剤）</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18.6%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23.3%</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30.2%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540384485"/>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14.0%</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7036820"/>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（糖尿病性腎症）</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34.9%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65.1%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60668443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32.6%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32.6%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6881526"/>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（その他身体的フレイルを含む）</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923806376"/>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53.5%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53.5%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48.8%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8049843"/>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年度～取り組み項目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独立）</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51.2%</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76.7%</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70915908"/>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98442423"/>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健康状態不明者　</a:t>
                      </a:r>
                    </a:p>
                  </a:txBody>
                  <a:tcPr marL="91497" marR="91497" marT="45748" marB="45748"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72.1%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86.0%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844792518"/>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69.8%</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69.8%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72.1%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4087897"/>
                  </a:ext>
                </a:extLst>
              </a:tr>
            </a:tbl>
          </a:graphicData>
        </a:graphic>
      </p:graphicFrame>
    </p:spTree>
    <p:extLst>
      <p:ext uri="{BB962C8B-B14F-4D97-AF65-F5344CB8AC3E}">
        <p14:creationId xmlns:p14="http://schemas.microsoft.com/office/powerpoint/2010/main" val="24358962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ー 10">
            <a:extLst>
              <a:ext uri="{FF2B5EF4-FFF2-40B4-BE49-F238E27FC236}">
                <a16:creationId xmlns:a16="http://schemas.microsoft.com/office/drawing/2014/main" id="{E5E0BB5B-42CD-4683-A322-25818C590057}"/>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32</a:t>
            </a:r>
            <a:endParaRPr lang="ja-JP" altLang="en-US" sz="1037">
              <a:solidFill>
                <a:schemeClr val="tx1"/>
              </a:solidFill>
              <a:latin typeface="ＭＳ 明朝" panose="02020609040205080304" pitchFamily="17" charset="-128"/>
              <a:ea typeface="ＭＳ 明朝" panose="02020609040205080304" pitchFamily="17" charset="-128"/>
            </a:endParaRPr>
          </a:p>
        </p:txBody>
      </p:sp>
      <p:graphicFrame>
        <p:nvGraphicFramePr>
          <p:cNvPr id="2" name="表 1">
            <a:extLst>
              <a:ext uri="{FF2B5EF4-FFF2-40B4-BE49-F238E27FC236}">
                <a16:creationId xmlns:a16="http://schemas.microsoft.com/office/drawing/2014/main" id="{F2EEB691-0EFA-4C1D-80FF-DE2C19ED053B}"/>
              </a:ext>
            </a:extLst>
          </p:cNvPr>
          <p:cNvGraphicFramePr>
            <a:graphicFrameLocks noGrp="1"/>
          </p:cNvGraphicFramePr>
          <p:nvPr>
            <p:extLst>
              <p:ext uri="{D42A27DB-BD31-4B8C-83A1-F6EECF244321}">
                <p14:modId xmlns:p14="http://schemas.microsoft.com/office/powerpoint/2010/main" val="1412421842"/>
              </p:ext>
            </p:extLst>
          </p:nvPr>
        </p:nvGraphicFramePr>
        <p:xfrm>
          <a:off x="93077" y="1700375"/>
          <a:ext cx="6117941" cy="6876744"/>
        </p:xfrm>
        <a:graphic>
          <a:graphicData uri="http://schemas.openxmlformats.org/drawingml/2006/table">
            <a:tbl>
              <a:tblPr/>
              <a:tblGrid>
                <a:gridCol w="1008000">
                  <a:extLst>
                    <a:ext uri="{9D8B030D-6E8A-4147-A177-3AD203B41FA5}">
                      <a16:colId xmlns:a16="http://schemas.microsoft.com/office/drawing/2014/main" val="1918789531"/>
                    </a:ext>
                  </a:extLst>
                </a:gridCol>
                <a:gridCol w="216540">
                  <a:extLst>
                    <a:ext uri="{9D8B030D-6E8A-4147-A177-3AD203B41FA5}">
                      <a16:colId xmlns:a16="http://schemas.microsoft.com/office/drawing/2014/main" val="4028088048"/>
                    </a:ext>
                  </a:extLst>
                </a:gridCol>
                <a:gridCol w="1369546">
                  <a:extLst>
                    <a:ext uri="{9D8B030D-6E8A-4147-A177-3AD203B41FA5}">
                      <a16:colId xmlns:a16="http://schemas.microsoft.com/office/drawing/2014/main" val="4062294913"/>
                    </a:ext>
                  </a:extLst>
                </a:gridCol>
                <a:gridCol w="360407">
                  <a:extLst>
                    <a:ext uri="{9D8B030D-6E8A-4147-A177-3AD203B41FA5}">
                      <a16:colId xmlns:a16="http://schemas.microsoft.com/office/drawing/2014/main" val="2052197646"/>
                    </a:ext>
                  </a:extLst>
                </a:gridCol>
                <a:gridCol w="395431">
                  <a:extLst>
                    <a:ext uri="{9D8B030D-6E8A-4147-A177-3AD203B41FA5}">
                      <a16:colId xmlns:a16="http://schemas.microsoft.com/office/drawing/2014/main" val="935381745"/>
                    </a:ext>
                  </a:extLst>
                </a:gridCol>
                <a:gridCol w="395431">
                  <a:extLst>
                    <a:ext uri="{9D8B030D-6E8A-4147-A177-3AD203B41FA5}">
                      <a16:colId xmlns:a16="http://schemas.microsoft.com/office/drawing/2014/main" val="4257006096"/>
                    </a:ext>
                  </a:extLst>
                </a:gridCol>
                <a:gridCol w="395431">
                  <a:extLst>
                    <a:ext uri="{9D8B030D-6E8A-4147-A177-3AD203B41FA5}">
                      <a16:colId xmlns:a16="http://schemas.microsoft.com/office/drawing/2014/main" val="3340670618"/>
                    </a:ext>
                  </a:extLst>
                </a:gridCol>
                <a:gridCol w="395431">
                  <a:extLst>
                    <a:ext uri="{9D8B030D-6E8A-4147-A177-3AD203B41FA5}">
                      <a16:colId xmlns:a16="http://schemas.microsoft.com/office/drawing/2014/main" val="1862598759"/>
                    </a:ext>
                  </a:extLst>
                </a:gridCol>
                <a:gridCol w="395431">
                  <a:extLst>
                    <a:ext uri="{9D8B030D-6E8A-4147-A177-3AD203B41FA5}">
                      <a16:colId xmlns:a16="http://schemas.microsoft.com/office/drawing/2014/main" val="1964100649"/>
                    </a:ext>
                  </a:extLst>
                </a:gridCol>
                <a:gridCol w="395431">
                  <a:extLst>
                    <a:ext uri="{9D8B030D-6E8A-4147-A177-3AD203B41FA5}">
                      <a16:colId xmlns:a16="http://schemas.microsoft.com/office/drawing/2014/main" val="3458083882"/>
                    </a:ext>
                  </a:extLst>
                </a:gridCol>
                <a:gridCol w="395431">
                  <a:extLst>
                    <a:ext uri="{9D8B030D-6E8A-4147-A177-3AD203B41FA5}">
                      <a16:colId xmlns:a16="http://schemas.microsoft.com/office/drawing/2014/main" val="4249783189"/>
                    </a:ext>
                  </a:extLst>
                </a:gridCol>
                <a:gridCol w="395431">
                  <a:extLst>
                    <a:ext uri="{9D8B030D-6E8A-4147-A177-3AD203B41FA5}">
                      <a16:colId xmlns:a16="http://schemas.microsoft.com/office/drawing/2014/main" val="1493285917"/>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目標</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9D08E"/>
                    </a:solidFill>
                  </a:tcPr>
                </a:tc>
                <a:tc rowSpan="2" gridSpan="3">
                  <a:txBody>
                    <a:bodyPr/>
                    <a:lstStyle/>
                    <a:p>
                      <a:pPr algn="ctr" fontAlgn="ctr"/>
                      <a:r>
                        <a:rPr lang="zh-TW"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評価項目（共通評価指標）</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計画策定</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時実績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gridSpan="7">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目標値･実績値</a:t>
                      </a:r>
                    </a:p>
                  </a:txBody>
                  <a:tcPr marL="102983" marR="102983" marT="51492" marB="51492"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2EFDA"/>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4279772709"/>
                  </a:ext>
                </a:extLst>
              </a:tr>
              <a:tr h="432000">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2022</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4)</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5023106"/>
                  </a:ext>
                </a:extLst>
              </a:tr>
              <a:tr h="216000">
                <a:tc rowSpan="2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一体的実施の推進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ハイリスク者割合の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減少</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2">
                  <a:txBody>
                    <a:bodyPr/>
                    <a:lstStyle/>
                    <a:p>
                      <a:pPr marL="0" algn="ctr" defTabSz="630113" rtl="0" eaLnBrk="1" fontAlgn="ctr" latinLnBrk="0" hangingPunct="1"/>
                      <a:r>
                        <a:rPr kumimoji="1" lang="ja-JP" altLang="en-US" sz="600" b="0" i="0" u="none" strike="noStrike" kern="1200" baseline="0">
                          <a:solidFill>
                            <a:srgbClr val="000000"/>
                          </a:solidFill>
                          <a:effectLst/>
                          <a:latin typeface="HG丸ｺﾞｼｯｸM-PRO" panose="020F0600000000000000" pitchFamily="50" charset="-128"/>
                          <a:ea typeface="HG丸ｺﾞｼｯｸM-PRO" panose="020F0600000000000000" pitchFamily="50" charset="-128"/>
                          <a:cs typeface="+mn-cs"/>
                        </a:rPr>
                        <a:t>アウトカム</a:t>
                      </a:r>
                    </a:p>
                  </a:txBody>
                  <a:tcPr marL="90000" marR="90000" marT="46800" marB="46800" vert="eaVert"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低栄養</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828758950"/>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6435332"/>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口腔</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6573805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4273725"/>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服薬（多剤）</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76706569"/>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6222886"/>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服薬（睡眠薬）</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903588281"/>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1620589"/>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身体的フレイル（ロコモ含む）</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106348819"/>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3.8%</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1303114"/>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（コントロール不良者）</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789418946"/>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22678881"/>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（糖尿病等治療中断者）</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51229600"/>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7.8%</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6794424"/>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（基礎疾患保有＋フレイル）</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616271726"/>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6068973"/>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b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（腎機能不良未受診者）</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597542320"/>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0.02%</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0.01%</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16126029"/>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健康状態不明者　</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042960326"/>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78067117"/>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平均自立期間</a:t>
                      </a:r>
                      <a:b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（要介護</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以上）</a:t>
                      </a:r>
                      <a:b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上段　男性 </a:t>
                      </a:r>
                      <a:b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下段　女性</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男性</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79.1</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4613822"/>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女性</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83.8</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2765704"/>
                  </a:ext>
                </a:extLst>
              </a:tr>
              <a:tr h="216000">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医療費適正化</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6">
                  <a:txBody>
                    <a:bodyPr/>
                    <a:lstStyle/>
                    <a:p>
                      <a:pPr marL="0" algn="ctr" defTabSz="630113" rtl="0" eaLnBrk="1" fontAlgn="ctr" latinLnBrk="0" hangingPunct="1"/>
                      <a:r>
                        <a:rPr kumimoji="1" lang="ja-JP" altLang="en-US" sz="600" b="0" i="0" u="none" strike="noStrike" kern="1200" baseline="0">
                          <a:solidFill>
                            <a:srgbClr val="000000"/>
                          </a:solidFill>
                          <a:effectLst/>
                          <a:latin typeface="HG丸ｺﾞｼｯｸM-PRO" panose="020F0600000000000000" pitchFamily="50" charset="-128"/>
                          <a:ea typeface="HG丸ｺﾞｼｯｸM-PRO" panose="020F0600000000000000" pitchFamily="50" charset="-128"/>
                          <a:cs typeface="+mn-cs"/>
                        </a:rPr>
                        <a:t>アウトカム</a:t>
                      </a:r>
                    </a:p>
                  </a:txBody>
                  <a:tcPr marL="90000" marR="90000" marT="46800" marB="46800" vert="eaVert"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rowSpan="2">
                  <a:txBody>
                    <a:bodyPr/>
                    <a:lstStyle/>
                    <a:p>
                      <a:pPr algn="l"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人当たり医療費</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extLst>
                  <a:ext uri="{0D108BD9-81ED-4DB2-BD59-A6C34878D82A}">
                    <a16:rowId xmlns:a16="http://schemas.microsoft.com/office/drawing/2014/main" val="2169168457"/>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919,489</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円</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937,088</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円</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954,374</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円</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2345869"/>
                  </a:ext>
                </a:extLst>
              </a:tr>
              <a:tr h="216000">
                <a:tc rowSpan="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フレイルの予防</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vMerge="1">
                  <a:txBody>
                    <a:bodyPr/>
                    <a:lstStyle/>
                    <a:p>
                      <a:endParaRPr kumimoji="1" lang="ja-JP" altLang="en-US"/>
                    </a:p>
                  </a:txBody>
                  <a:tcPr/>
                </a:tc>
                <a:tc rowSpan="2">
                  <a:txBody>
                    <a:bodyPr/>
                    <a:lstStyle/>
                    <a:p>
                      <a:pPr algn="l"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要介護</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以上の認定者</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extLst>
                  <a:ext uri="{0D108BD9-81ED-4DB2-BD59-A6C34878D82A}">
                    <a16:rowId xmlns:a16="http://schemas.microsoft.com/office/drawing/2014/main" val="1124707847"/>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11.6%</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12.0%</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12.4%</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5524467"/>
                  </a:ext>
                </a:extLst>
              </a:tr>
              <a:tr h="216000">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要介護</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以下の認定者割合</a:t>
                      </a:r>
                    </a:p>
                  </a:txBody>
                  <a:tcPr marL="102983" marR="102983" marT="51492" marB="51492"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D0CECE"/>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AEAAAA"/>
                    </a:solidFill>
                  </a:tcPr>
                </a:tc>
                <a:extLst>
                  <a:ext uri="{0D108BD9-81ED-4DB2-BD59-A6C34878D82A}">
                    <a16:rowId xmlns:a16="http://schemas.microsoft.com/office/drawing/2014/main" val="4038461332"/>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11.5%</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11.7%</a:t>
                      </a:r>
                    </a:p>
                  </a:txBody>
                  <a:tcPr marL="0" marR="0" marT="0" marB="0" anchor="ctr">
                    <a:lnL w="3175" cap="flat" cmpd="sng" algn="ctr">
                      <a:solidFill>
                        <a:schemeClr val="tx1"/>
                      </a:solidFill>
                      <a:prstDash val="solid"/>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11.9%</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dash"/>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3175" cap="flat" cmpd="sng" algn="ctr">
                      <a:solidFill>
                        <a:schemeClr val="tx1"/>
                      </a:solidFill>
                      <a:prstDash val="dash"/>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8782949"/>
                  </a:ext>
                </a:extLst>
              </a:tr>
            </a:tbl>
          </a:graphicData>
        </a:graphic>
      </p:graphicFrame>
      <p:sp>
        <p:nvSpPr>
          <p:cNvPr id="21" name="注釈文章 18">
            <a:extLst>
              <a:ext uri="{FF2B5EF4-FFF2-40B4-BE49-F238E27FC236}">
                <a16:creationId xmlns:a16="http://schemas.microsoft.com/office/drawing/2014/main" id="{2BA616F3-3668-497A-884A-BD53DF0A4039}"/>
              </a:ext>
            </a:extLst>
          </p:cNvPr>
          <p:cNvSpPr txBox="1">
            <a:spLocks/>
          </p:cNvSpPr>
          <p:nvPr/>
        </p:nvSpPr>
        <p:spPr>
          <a:xfrm>
            <a:off x="100697" y="8584624"/>
            <a:ext cx="6109583" cy="461665"/>
          </a:xfrm>
          <a:prstGeom prst="rect">
            <a:avLst/>
          </a:prstGeom>
          <a:noFill/>
          <a:ln>
            <a:noFill/>
          </a:ln>
        </p:spPr>
        <p:txBody>
          <a:bodyPr wrap="square" lIns="0" rIns="0" rtlCol="0">
            <a:spAutoFit/>
          </a:bodyPr>
          <a:lstStyle/>
          <a:p>
            <a:r>
              <a:rPr lang="ja-JP" altLang="en-US" sz="600">
                <a:latin typeface="HG丸ｺﾞｼｯｸM-PRO" panose="020F0600000000000000" pitchFamily="50" charset="-128"/>
                <a:ea typeface="HG丸ｺﾞｼｯｸM-PRO" panose="020F0600000000000000" pitchFamily="50" charset="-128"/>
              </a:rPr>
              <a:t>★</a:t>
            </a:r>
            <a:r>
              <a:rPr lang="en-US" altLang="ja-JP" sz="600">
                <a:latin typeface="HG丸ｺﾞｼｯｸM-PRO" panose="020F0600000000000000" pitchFamily="50" charset="-128"/>
                <a:ea typeface="HG丸ｺﾞｼｯｸM-PRO" panose="020F0600000000000000" pitchFamily="50" charset="-128"/>
              </a:rPr>
              <a:t>1</a:t>
            </a:r>
            <a:r>
              <a:rPr lang="ja-JP" altLang="en-US" sz="600">
                <a:latin typeface="HG丸ｺﾞｼｯｸM-PRO" panose="020F0600000000000000" pitchFamily="50" charset="-128"/>
                <a:ea typeface="HG丸ｺﾞｼｯｸM-PRO" panose="020F0600000000000000" pitchFamily="50" charset="-128"/>
              </a:rPr>
              <a:t> 実績年度が異なる場合には、欄外等に注釈を記載。</a:t>
            </a:r>
            <a:endParaRPr lang="en-US" altLang="ja-JP" sz="600">
              <a:latin typeface="HG丸ｺﾞｼｯｸM-PRO" panose="020F0600000000000000" pitchFamily="50" charset="-128"/>
              <a:ea typeface="HG丸ｺﾞｼｯｸM-PRO" panose="020F0600000000000000" pitchFamily="50" charset="-128"/>
            </a:endParaRPr>
          </a:p>
          <a:p>
            <a:r>
              <a:rPr lang="en-US" altLang="ja-JP" sz="600">
                <a:latin typeface="HG丸ｺﾞｼｯｸM-PRO" panose="020F0600000000000000" pitchFamily="50" charset="-128"/>
                <a:ea typeface="HG丸ｺﾞｼｯｸM-PRO" panose="020F0600000000000000" pitchFamily="50" charset="-128"/>
              </a:rPr>
              <a:t>※1 </a:t>
            </a:r>
            <a:r>
              <a:rPr lang="ja-JP" altLang="en-US" sz="600">
                <a:latin typeface="HG丸ｺﾞｼｯｸM-PRO" panose="020F0600000000000000" pitchFamily="50" charset="-128"/>
                <a:ea typeface="HG丸ｺﾞｼｯｸM-PRO" panose="020F0600000000000000" pitchFamily="50" charset="-128"/>
              </a:rPr>
              <a:t>厚生労働省研究班「健康寿命の算定プログラム」より大阪府算出。</a:t>
            </a:r>
            <a:endParaRPr lang="en-US" altLang="ja-JP" sz="600">
              <a:latin typeface="HG丸ｺﾞｼｯｸM-PRO" panose="020F0600000000000000" pitchFamily="50" charset="-128"/>
              <a:ea typeface="HG丸ｺﾞｼｯｸM-PRO" panose="020F0600000000000000" pitchFamily="50" charset="-128"/>
            </a:endParaRPr>
          </a:p>
          <a:p>
            <a:r>
              <a:rPr lang="en-US" altLang="ja-JP" sz="600">
                <a:latin typeface="HG丸ｺﾞｼｯｸM-PRO" panose="020F0600000000000000" pitchFamily="50" charset="-128"/>
                <a:ea typeface="HG丸ｺﾞｼｯｸM-PRO" panose="020F0600000000000000" pitchFamily="50" charset="-128"/>
              </a:rPr>
              <a:t>※2 KDB</a:t>
            </a:r>
            <a:r>
              <a:rPr lang="ja-JP" altLang="en-US" sz="600">
                <a:latin typeface="HG丸ｺﾞｼｯｸM-PRO" panose="020F0600000000000000" pitchFamily="50" charset="-128"/>
                <a:ea typeface="HG丸ｺﾞｼｯｸM-PRO" panose="020F0600000000000000" pitchFamily="50" charset="-128"/>
              </a:rPr>
              <a:t>「健康スコアリング（医療）」</a:t>
            </a:r>
            <a:endParaRPr lang="en-US" altLang="ja-JP" sz="600">
              <a:latin typeface="HG丸ｺﾞｼｯｸM-PRO" panose="020F0600000000000000" pitchFamily="50" charset="-128"/>
              <a:ea typeface="HG丸ｺﾞｼｯｸM-PRO" panose="020F0600000000000000" pitchFamily="50" charset="-128"/>
            </a:endParaRPr>
          </a:p>
          <a:p>
            <a:r>
              <a:rPr lang="en-US" altLang="ja-JP" sz="600">
                <a:latin typeface="HG丸ｺﾞｼｯｸM-PRO" panose="020F0600000000000000" pitchFamily="50" charset="-128"/>
                <a:ea typeface="HG丸ｺﾞｼｯｸM-PRO" panose="020F0600000000000000" pitchFamily="50" charset="-128"/>
              </a:rPr>
              <a:t>※3 </a:t>
            </a:r>
            <a:r>
              <a:rPr lang="ja-JP" altLang="en-US" sz="600">
                <a:latin typeface="HG丸ｺﾞｼｯｸM-PRO" panose="020F0600000000000000" pitchFamily="50" charset="-128"/>
                <a:ea typeface="HG丸ｺﾞｼｯｸM-PRO" panose="020F0600000000000000" pitchFamily="50" charset="-128"/>
              </a:rPr>
              <a:t>厚生労働省介護保険事業状況報告　月報（各年度</a:t>
            </a:r>
            <a:r>
              <a:rPr lang="en-US" altLang="ja-JP" sz="600">
                <a:latin typeface="HG丸ｺﾞｼｯｸM-PRO" panose="020F0600000000000000" pitchFamily="50" charset="-128"/>
                <a:ea typeface="HG丸ｺﾞｼｯｸM-PRO" panose="020F0600000000000000" pitchFamily="50" charset="-128"/>
              </a:rPr>
              <a:t>3</a:t>
            </a:r>
            <a:r>
              <a:rPr lang="ja-JP" altLang="en-US" sz="600">
                <a:latin typeface="HG丸ｺﾞｼｯｸM-PRO" panose="020F0600000000000000" pitchFamily="50" charset="-128"/>
                <a:ea typeface="HG丸ｺﾞｼｯｸM-PRO" panose="020F0600000000000000" pitchFamily="50" charset="-128"/>
              </a:rPr>
              <a:t>月末実績）</a:t>
            </a:r>
          </a:p>
        </p:txBody>
      </p:sp>
      <p:sp>
        <p:nvSpPr>
          <p:cNvPr id="8" name="矢印: 右 7">
            <a:extLst>
              <a:ext uri="{FF2B5EF4-FFF2-40B4-BE49-F238E27FC236}">
                <a16:creationId xmlns:a16="http://schemas.microsoft.com/office/drawing/2014/main" id="{199C5ACF-C3C9-4DC2-BD4E-C6002D038050}"/>
              </a:ext>
            </a:extLst>
          </p:cNvPr>
          <p:cNvSpPr/>
          <p:nvPr/>
        </p:nvSpPr>
        <p:spPr>
          <a:xfrm>
            <a:off x="3835400" y="25195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15" name="矢印: 右 14">
            <a:extLst>
              <a:ext uri="{FF2B5EF4-FFF2-40B4-BE49-F238E27FC236}">
                <a16:creationId xmlns:a16="http://schemas.microsoft.com/office/drawing/2014/main" id="{495400A5-D3B9-44EE-B5DD-08B82EB0A742}"/>
              </a:ext>
            </a:extLst>
          </p:cNvPr>
          <p:cNvSpPr>
            <a:spLocks/>
          </p:cNvSpPr>
          <p:nvPr/>
        </p:nvSpPr>
        <p:spPr>
          <a:xfrm>
            <a:off x="3835400" y="29513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16" name="矢印: 右 15">
            <a:extLst>
              <a:ext uri="{FF2B5EF4-FFF2-40B4-BE49-F238E27FC236}">
                <a16:creationId xmlns:a16="http://schemas.microsoft.com/office/drawing/2014/main" id="{797DCDBE-2360-428B-9313-F7ED23E0F263}"/>
              </a:ext>
            </a:extLst>
          </p:cNvPr>
          <p:cNvSpPr>
            <a:spLocks/>
          </p:cNvSpPr>
          <p:nvPr/>
        </p:nvSpPr>
        <p:spPr>
          <a:xfrm>
            <a:off x="3835400" y="33831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17" name="矢印: 右 16">
            <a:extLst>
              <a:ext uri="{FF2B5EF4-FFF2-40B4-BE49-F238E27FC236}">
                <a16:creationId xmlns:a16="http://schemas.microsoft.com/office/drawing/2014/main" id="{611ECF2F-9E94-4DE0-8399-EB6C9C88DA9E}"/>
              </a:ext>
            </a:extLst>
          </p:cNvPr>
          <p:cNvSpPr>
            <a:spLocks/>
          </p:cNvSpPr>
          <p:nvPr/>
        </p:nvSpPr>
        <p:spPr>
          <a:xfrm>
            <a:off x="3835400" y="38149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18" name="矢印: 右 17">
            <a:extLst>
              <a:ext uri="{FF2B5EF4-FFF2-40B4-BE49-F238E27FC236}">
                <a16:creationId xmlns:a16="http://schemas.microsoft.com/office/drawing/2014/main" id="{7E1D458E-837D-4F1B-A40E-3305B2C9B3E0}"/>
              </a:ext>
            </a:extLst>
          </p:cNvPr>
          <p:cNvSpPr>
            <a:spLocks/>
          </p:cNvSpPr>
          <p:nvPr/>
        </p:nvSpPr>
        <p:spPr>
          <a:xfrm>
            <a:off x="3835400" y="42467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19" name="矢印: 右 18">
            <a:extLst>
              <a:ext uri="{FF2B5EF4-FFF2-40B4-BE49-F238E27FC236}">
                <a16:creationId xmlns:a16="http://schemas.microsoft.com/office/drawing/2014/main" id="{A8EEB3D3-570F-43C3-9ED5-908C5085B2AB}"/>
              </a:ext>
            </a:extLst>
          </p:cNvPr>
          <p:cNvSpPr>
            <a:spLocks/>
          </p:cNvSpPr>
          <p:nvPr/>
        </p:nvSpPr>
        <p:spPr>
          <a:xfrm>
            <a:off x="3835400" y="46785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20" name="矢印: 右 19">
            <a:extLst>
              <a:ext uri="{FF2B5EF4-FFF2-40B4-BE49-F238E27FC236}">
                <a16:creationId xmlns:a16="http://schemas.microsoft.com/office/drawing/2014/main" id="{30D60E99-2680-493C-AE55-ED4064E2FE33}"/>
              </a:ext>
            </a:extLst>
          </p:cNvPr>
          <p:cNvSpPr>
            <a:spLocks/>
          </p:cNvSpPr>
          <p:nvPr/>
        </p:nvSpPr>
        <p:spPr>
          <a:xfrm>
            <a:off x="3835400" y="51103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25" name="矢印: 右 24">
            <a:extLst>
              <a:ext uri="{FF2B5EF4-FFF2-40B4-BE49-F238E27FC236}">
                <a16:creationId xmlns:a16="http://schemas.microsoft.com/office/drawing/2014/main" id="{EC6614BB-CF29-4937-9889-696513A1FD8B}"/>
              </a:ext>
            </a:extLst>
          </p:cNvPr>
          <p:cNvSpPr>
            <a:spLocks/>
          </p:cNvSpPr>
          <p:nvPr/>
        </p:nvSpPr>
        <p:spPr>
          <a:xfrm>
            <a:off x="3835400" y="554212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32" name="矢印: 右 31">
            <a:extLst>
              <a:ext uri="{FF2B5EF4-FFF2-40B4-BE49-F238E27FC236}">
                <a16:creationId xmlns:a16="http://schemas.microsoft.com/office/drawing/2014/main" id="{0CF7CEF7-298D-4026-B820-6C251D2EB4B2}"/>
              </a:ext>
            </a:extLst>
          </p:cNvPr>
          <p:cNvSpPr>
            <a:spLocks/>
          </p:cNvSpPr>
          <p:nvPr/>
        </p:nvSpPr>
        <p:spPr>
          <a:xfrm>
            <a:off x="3835400" y="598027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
        <p:nvSpPr>
          <p:cNvPr id="33" name="矢印: 右 32">
            <a:extLst>
              <a:ext uri="{FF2B5EF4-FFF2-40B4-BE49-F238E27FC236}">
                <a16:creationId xmlns:a16="http://schemas.microsoft.com/office/drawing/2014/main" id="{AE69FFD7-98BA-4183-8375-3B2D4B1B8293}"/>
              </a:ext>
            </a:extLst>
          </p:cNvPr>
          <p:cNvSpPr>
            <a:spLocks/>
          </p:cNvSpPr>
          <p:nvPr/>
        </p:nvSpPr>
        <p:spPr>
          <a:xfrm>
            <a:off x="3835400" y="6412075"/>
            <a:ext cx="2362785" cy="165893"/>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500">
                <a:latin typeface="HG丸ｺﾞｼｯｸM-PRO" panose="020F0600000000000000" pitchFamily="50" charset="-128"/>
                <a:ea typeface="HG丸ｺﾞｼｯｸM-PRO" panose="020F0600000000000000" pitchFamily="50" charset="-128"/>
              </a:rPr>
              <a:t>前年度を下回る</a:t>
            </a:r>
            <a:endParaRPr kumimoji="1" lang="en-US" altLang="ja-JP" sz="50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979640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457494"/>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3" name="コンテンツ プレースホルダー 2"/>
          <p:cNvSpPr>
            <a:spLocks noGrp="1"/>
          </p:cNvSpPr>
          <p:nvPr>
            <p:ph idx="1"/>
          </p:nvPr>
        </p:nvSpPr>
        <p:spPr>
          <a:xfrm>
            <a:off x="102324" y="589661"/>
            <a:ext cx="5701143" cy="310854"/>
          </a:xfrm>
        </p:spPr>
        <p:txBody>
          <a:bodyPr>
            <a:spAutoFit/>
          </a:bodyPr>
          <a:lstStyle/>
          <a:p>
            <a:pPr marL="0" indent="0">
              <a:lnSpc>
                <a:spcPct val="125000"/>
              </a:lnSpc>
              <a:spcBef>
                <a:spcPts val="0"/>
              </a:spcBef>
              <a:buNone/>
            </a:pPr>
            <a:r>
              <a:rPr lang="en-US" altLang="ja-JP" sz="1317">
                <a:latin typeface="HG丸ｺﾞｼｯｸM-PRO" panose="020F0600000000000000" pitchFamily="50" charset="-128"/>
                <a:ea typeface="HG丸ｺﾞｼｯｸM-PRO" panose="020F0600000000000000" pitchFamily="50" charset="-128"/>
              </a:rPr>
              <a:t>3</a:t>
            </a:r>
            <a:r>
              <a:rPr lang="ja-JP" altLang="en-US" sz="1317" err="1">
                <a:latin typeface="HG丸ｺﾞｼｯｸM-PRO" panose="020F0600000000000000" pitchFamily="50" charset="-128"/>
                <a:ea typeface="HG丸ｺﾞｼｯｸM-PRO" panose="020F0600000000000000" pitchFamily="50" charset="-128"/>
              </a:rPr>
              <a:t>．</a:t>
            </a:r>
            <a:r>
              <a:rPr lang="ja-JP" altLang="en-US" sz="1317">
                <a:latin typeface="HG丸ｺﾞｼｯｸM-PRO" panose="020F0600000000000000" pitchFamily="50" charset="-128"/>
                <a:ea typeface="HG丸ｺﾞｼｯｸM-PRO" panose="020F0600000000000000" pitchFamily="50" charset="-128"/>
              </a:rPr>
              <a:t>各保健事業の達成状況</a:t>
            </a:r>
            <a:endParaRPr lang="zh-TW" altLang="en-US" sz="1317">
              <a:latin typeface="HG丸ｺﾞｼｯｸM-PRO" panose="020F0600000000000000" pitchFamily="50" charset="-128"/>
              <a:ea typeface="HG丸ｺﾞｼｯｸM-PRO" panose="020F0600000000000000" pitchFamily="50" charset="-128"/>
            </a:endParaRPr>
          </a:p>
        </p:txBody>
      </p:sp>
      <p:sp>
        <p:nvSpPr>
          <p:cNvPr id="13" name="スライド番号プレースホルダー 10">
            <a:extLst>
              <a:ext uri="{FF2B5EF4-FFF2-40B4-BE49-F238E27FC236}">
                <a16:creationId xmlns:a16="http://schemas.microsoft.com/office/drawing/2014/main" id="{6D884ABB-DED3-418E-A3E9-0CE0E4185777}"/>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33</a:t>
            </a:r>
          </a:p>
        </p:txBody>
      </p:sp>
      <p:sp>
        <p:nvSpPr>
          <p:cNvPr id="17" name="コンテンツ プレースホルダー 2">
            <a:extLst>
              <a:ext uri="{FF2B5EF4-FFF2-40B4-BE49-F238E27FC236}">
                <a16:creationId xmlns:a16="http://schemas.microsoft.com/office/drawing/2014/main" id="{E36F4843-7E02-4BC1-AF00-1A0B25CE0D02}"/>
              </a:ext>
            </a:extLst>
          </p:cNvPr>
          <p:cNvSpPr txBox="1">
            <a:spLocks/>
          </p:cNvSpPr>
          <p:nvPr/>
        </p:nvSpPr>
        <p:spPr>
          <a:xfrm>
            <a:off x="101281" y="905409"/>
            <a:ext cx="5994000" cy="1586269"/>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a:solidFill>
                  <a:schemeClr val="tx1"/>
                </a:solidFill>
                <a:latin typeface="HG丸ｺﾞｼｯｸM-PRO" panose="020F0600000000000000" pitchFamily="50" charset="-128"/>
                <a:ea typeface="HG丸ｺﾞｼｯｸM-PRO" panose="020F0600000000000000" pitchFamily="50" charset="-128"/>
              </a:rPr>
              <a:t>(1)</a:t>
            </a:r>
            <a:r>
              <a:rPr lang="ja-JP" altLang="en-US" sz="1130">
                <a:solidFill>
                  <a:schemeClr val="tx1"/>
                </a:solidFill>
                <a:latin typeface="HG丸ｺﾞｼｯｸM-PRO" panose="020F0600000000000000" pitchFamily="50" charset="-128"/>
                <a:ea typeface="HG丸ｺﾞｼｯｸM-PRO" panose="020F0600000000000000" pitchFamily="50" charset="-128"/>
              </a:rPr>
              <a:t>健康診査事業</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後期高齢者医療制度が平成</a:t>
            </a:r>
            <a:r>
              <a:rPr lang="en-US" altLang="ja-JP" sz="1130">
                <a:solidFill>
                  <a:schemeClr val="tx1"/>
                </a:solidFill>
                <a:latin typeface="HG丸ｺﾞｼｯｸM-PRO" panose="020F0600000000000000" pitchFamily="50" charset="-128"/>
                <a:ea typeface="HG丸ｺﾞｼｯｸM-PRO" panose="020F0600000000000000" pitchFamily="50" charset="-128"/>
              </a:rPr>
              <a:t>20</a:t>
            </a:r>
            <a:r>
              <a:rPr lang="ja-JP" altLang="en-US" sz="1130">
                <a:solidFill>
                  <a:schemeClr val="tx1"/>
                </a:solidFill>
                <a:latin typeface="HG丸ｺﾞｼｯｸM-PRO" panose="020F0600000000000000" pitchFamily="50" charset="-128"/>
                <a:ea typeface="HG丸ｺﾞｼｯｸM-PRO" panose="020F0600000000000000" pitchFamily="50" charset="-128"/>
              </a:rPr>
              <a:t>年度に開始して以来、生活習慣病等の早期発見、後期高齢者の健康の保持増進及び医療費の適正化に努めることを目的として、事業に取り組んできました。具体的には実施医療機関による個別健診または市町村による集団健診、大阪府広域連合から対象者へ受診券とともにリーフレットを同封して発送し、受診促進の啓発を行いました。</a:t>
            </a:r>
          </a:p>
        </p:txBody>
      </p:sp>
      <p:sp>
        <p:nvSpPr>
          <p:cNvPr id="14" name="コンテンツ プレースホルダー 2">
            <a:extLst>
              <a:ext uri="{FF2B5EF4-FFF2-40B4-BE49-F238E27FC236}">
                <a16:creationId xmlns:a16="http://schemas.microsoft.com/office/drawing/2014/main" id="{AB7A2EAF-EDD1-44EA-9D95-2F10384EE18F}"/>
              </a:ext>
            </a:extLst>
          </p:cNvPr>
          <p:cNvSpPr txBox="1">
            <a:spLocks/>
          </p:cNvSpPr>
          <p:nvPr/>
        </p:nvSpPr>
        <p:spPr>
          <a:xfrm>
            <a:off x="102324" y="5840857"/>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目標値と実績値の比較</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15" name="コンテンツ プレースホルダー 2">
            <a:extLst>
              <a:ext uri="{FF2B5EF4-FFF2-40B4-BE49-F238E27FC236}">
                <a16:creationId xmlns:a16="http://schemas.microsoft.com/office/drawing/2014/main" id="{164CF7EB-1674-4466-AEFD-AEFEE4280D87}"/>
              </a:ext>
            </a:extLst>
          </p:cNvPr>
          <p:cNvSpPr txBox="1">
            <a:spLocks/>
          </p:cNvSpPr>
          <p:nvPr/>
        </p:nvSpPr>
        <p:spPr>
          <a:xfrm>
            <a:off x="100945" y="8563740"/>
            <a:ext cx="6095669" cy="43127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目標値と実績値の差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最終目標値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11</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6</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2.3</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ベースラインとの差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最新実績値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zh-TW" sz="940">
                <a:solidFill>
                  <a:schemeClr val="tx1"/>
                </a:solidFill>
                <a:latin typeface="HG丸ｺﾞｼｯｸM-PRO" panose="020F0600000000000000" pitchFamily="50" charset="-128"/>
                <a:ea typeface="HG丸ｺﾞｼｯｸM-PRO" panose="020F0600000000000000" pitchFamily="50" charset="-128"/>
              </a:rPr>
              <a:t>6</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a:t>
            </a:r>
            <a:r>
              <a:rPr lang="zh-TW"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4</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2.0</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20" name="表 19">
            <a:extLst>
              <a:ext uri="{FF2B5EF4-FFF2-40B4-BE49-F238E27FC236}">
                <a16:creationId xmlns:a16="http://schemas.microsoft.com/office/drawing/2014/main" id="{3ECA85F1-80E6-4F40-9859-13882729537A}"/>
              </a:ext>
            </a:extLst>
          </p:cNvPr>
          <p:cNvGraphicFramePr>
            <a:graphicFrameLocks noGrp="1"/>
          </p:cNvGraphicFramePr>
          <p:nvPr>
            <p:extLst>
              <p:ext uri="{D42A27DB-BD31-4B8C-83A1-F6EECF244321}">
                <p14:modId xmlns:p14="http://schemas.microsoft.com/office/powerpoint/2010/main" val="587689502"/>
              </p:ext>
            </p:extLst>
          </p:nvPr>
        </p:nvGraphicFramePr>
        <p:xfrm>
          <a:off x="336076" y="2765008"/>
          <a:ext cx="5868000" cy="296145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6">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受診率</a:t>
                      </a:r>
                    </a:p>
                    <a:p>
                      <a:pPr algn="ctr" fontAlgn="ct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全年齢</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25.3%</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25.7%</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26.1%</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26.5%</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26.9%</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22.6%</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23.87%</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受診率</a:t>
                      </a:r>
                    </a:p>
                    <a:p>
                      <a:pPr algn="ctr" fontAlgn="ct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(75</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79</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歳</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endParaRPr lang="ja-JP" altLang="en-US" sz="6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27.7%</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27.46%</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健康診査における</a:t>
                      </a:r>
                      <a:b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有所見者割合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医療機関受診勧奨</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対象者数／受診者数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endParaRPr lang="ja-JP" altLang="en-US" sz="600" b="0" i="0" u="none" strike="noStrike">
                        <a:solidFill>
                          <a:srgbClr val="000000"/>
                        </a:solidFill>
                        <a:effectLst/>
                        <a:latin typeface="游ゴシック" panose="020B0400000000000000" pitchFamily="50" charset="-128"/>
                        <a:ea typeface="游ゴシック" panose="020B04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62.5%</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55.78%</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54357216"/>
                  </a:ext>
                </a:extLst>
              </a:tr>
              <a:tr h="216945">
                <a:tc rowSpan="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受診券送付率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送付数／対象者数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86652211"/>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r>
                        <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22367567"/>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集団健診実施</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集団健診実施</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18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19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 </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 </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21" name="矢印: 右 20">
            <a:extLst>
              <a:ext uri="{FF2B5EF4-FFF2-40B4-BE49-F238E27FC236}">
                <a16:creationId xmlns:a16="http://schemas.microsoft.com/office/drawing/2014/main" id="{C165F443-67BC-4316-8CEE-2CB21F740E3E}"/>
              </a:ext>
            </a:extLst>
          </p:cNvPr>
          <p:cNvSpPr/>
          <p:nvPr/>
        </p:nvSpPr>
        <p:spPr>
          <a:xfrm>
            <a:off x="3842132" y="4001812"/>
            <a:ext cx="2340000" cy="2016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22" name="矢印: 右 21">
            <a:extLst>
              <a:ext uri="{FF2B5EF4-FFF2-40B4-BE49-F238E27FC236}">
                <a16:creationId xmlns:a16="http://schemas.microsoft.com/office/drawing/2014/main" id="{E5175F72-BA5F-47FF-9291-4365383E2D8C}"/>
              </a:ext>
            </a:extLst>
          </p:cNvPr>
          <p:cNvSpPr/>
          <p:nvPr/>
        </p:nvSpPr>
        <p:spPr>
          <a:xfrm>
            <a:off x="3842132" y="4429728"/>
            <a:ext cx="2340000" cy="2016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pic>
        <p:nvPicPr>
          <p:cNvPr id="2" name="図 1">
            <a:extLst>
              <a:ext uri="{FF2B5EF4-FFF2-40B4-BE49-F238E27FC236}">
                <a16:creationId xmlns:a16="http://schemas.microsoft.com/office/drawing/2014/main" id="{674611D7-676F-41E8-955D-42D46F66B99D}"/>
              </a:ext>
            </a:extLst>
          </p:cNvPr>
          <p:cNvPicPr>
            <a:picLocks/>
          </p:cNvPicPr>
          <p:nvPr/>
        </p:nvPicPr>
        <p:blipFill>
          <a:blip r:embed="rId2"/>
          <a:stretch>
            <a:fillRect/>
          </a:stretch>
        </p:blipFill>
        <p:spPr>
          <a:xfrm>
            <a:off x="336077" y="6123755"/>
            <a:ext cx="4248000" cy="2448361"/>
          </a:xfrm>
          <a:prstGeom prst="rect">
            <a:avLst/>
          </a:prstGeom>
        </p:spPr>
      </p:pic>
    </p:spTree>
    <p:extLst>
      <p:ext uri="{BB962C8B-B14F-4D97-AF65-F5344CB8AC3E}">
        <p14:creationId xmlns:p14="http://schemas.microsoft.com/office/powerpoint/2010/main" val="6204674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34</a:t>
            </a:r>
          </a:p>
        </p:txBody>
      </p:sp>
      <p:sp>
        <p:nvSpPr>
          <p:cNvPr id="16" name="コンテンツ プレースホルダー 2">
            <a:extLst>
              <a:ext uri="{FF2B5EF4-FFF2-40B4-BE49-F238E27FC236}">
                <a16:creationId xmlns:a16="http://schemas.microsoft.com/office/drawing/2014/main" id="{5D253707-FBBF-4DB2-A965-645740581F11}"/>
              </a:ext>
            </a:extLst>
          </p:cNvPr>
          <p:cNvSpPr txBox="1">
            <a:spLocks/>
          </p:cNvSpPr>
          <p:nvPr/>
        </p:nvSpPr>
        <p:spPr>
          <a:xfrm>
            <a:off x="101281" y="905409"/>
            <a:ext cx="5994000" cy="202100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受診者数は年々増加しているものの、令和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4</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年度実績以降、受診者数の伸び率及び受診率の伸び率が低下しており、令和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年度実績で計画値を下回っている。</a:t>
            </a:r>
            <a:r>
              <a:rPr lang="en-US" altLang="ja-JP" sz="1130" dirty="0">
                <a:solidFill>
                  <a:schemeClr val="tx1"/>
                </a:solidFill>
                <a:latin typeface="HG丸ｺﾞｼｯｸM-PRO" panose="020F0600000000000000" pitchFamily="50" charset="-128"/>
                <a:ea typeface="HG丸ｺﾞｼｯｸM-PRO" panose="020F0600000000000000" pitchFamily="50" charset="-128"/>
              </a:rPr>
              <a:t>75</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歳を迎える団塊の世代の人数がピークを越え、受診率の高い若い世代の人数が減少してきていることも原因の一つだと考えられる。</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国の保険者インセンティブにおいて受診率</a:t>
            </a:r>
            <a:r>
              <a:rPr lang="en-US" altLang="ja-JP" sz="1130" dirty="0">
                <a:solidFill>
                  <a:schemeClr val="tx1"/>
                </a:solidFill>
                <a:latin typeface="HG丸ｺﾞｼｯｸM-PRO" panose="020F0600000000000000" pitchFamily="50" charset="-128"/>
                <a:ea typeface="HG丸ｺﾞｼｯｸM-PRO" panose="020F0600000000000000" pitchFamily="50" charset="-128"/>
              </a:rPr>
              <a:t>30</a:t>
            </a:r>
            <a:r>
              <a:rPr lang="ja-JP" altLang="en-US" sz="1130" dirty="0">
                <a:solidFill>
                  <a:schemeClr val="tx1"/>
                </a:solidFill>
                <a:latin typeface="HG丸ｺﾞｼｯｸM-PRO" panose="020F0600000000000000" pitchFamily="50" charset="-128"/>
                <a:ea typeface="HG丸ｺﾞｼｯｸM-PRO" panose="020F0600000000000000" pitchFamily="50" charset="-128"/>
              </a:rPr>
              <a:t>％の目標が設定されていることを踏まえ、受診勧奨のあり方を改善したりみなし健診の導入を検討するなど、第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期データヘルス計画期間中に受診率</a:t>
            </a:r>
            <a:r>
              <a:rPr lang="en-US" altLang="ja-JP" sz="1130" dirty="0">
                <a:solidFill>
                  <a:schemeClr val="tx1"/>
                </a:solidFill>
                <a:latin typeface="HG丸ｺﾞｼｯｸM-PRO" panose="020F0600000000000000" pitchFamily="50" charset="-128"/>
                <a:ea typeface="HG丸ｺﾞｼｯｸM-PRO" panose="020F0600000000000000" pitchFamily="50" charset="-128"/>
              </a:rPr>
              <a:t>30</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％を超える実績を確保するべく事業を展開させていく。</a:t>
            </a:r>
          </a:p>
        </p:txBody>
      </p:sp>
    </p:spTree>
    <p:extLst>
      <p:ext uri="{BB962C8B-B14F-4D97-AF65-F5344CB8AC3E}">
        <p14:creationId xmlns:p14="http://schemas.microsoft.com/office/powerpoint/2010/main" val="6036088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txBox="1">
            <a:spLocks/>
          </p:cNvSpPr>
          <p:nvPr/>
        </p:nvSpPr>
        <p:spPr>
          <a:xfrm>
            <a:off x="101281" y="589661"/>
            <a:ext cx="5994000" cy="202100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a:solidFill>
                  <a:schemeClr val="tx1"/>
                </a:solidFill>
                <a:latin typeface="HG丸ｺﾞｼｯｸM-PRO" panose="020F0600000000000000" pitchFamily="50" charset="-128"/>
                <a:ea typeface="HG丸ｺﾞｼｯｸM-PRO" panose="020F0600000000000000" pitchFamily="50" charset="-128"/>
              </a:rPr>
              <a:t>(2)</a:t>
            </a:r>
            <a:r>
              <a:rPr lang="zh-TW" altLang="en-US" sz="1130">
                <a:solidFill>
                  <a:schemeClr val="tx1"/>
                </a:solidFill>
                <a:latin typeface="HG丸ｺﾞｼｯｸM-PRO" panose="020F0600000000000000" pitchFamily="50" charset="-128"/>
                <a:ea typeface="HG丸ｺﾞｼｯｸM-PRO" panose="020F0600000000000000" pitchFamily="50" charset="-128"/>
              </a:rPr>
              <a:t>歯科健康診査事業</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平成</a:t>
            </a:r>
            <a:r>
              <a:rPr lang="en-US" altLang="ja-JP" sz="1130">
                <a:solidFill>
                  <a:schemeClr val="tx1"/>
                </a:solidFill>
                <a:latin typeface="HG丸ｺﾞｼｯｸM-PRO" panose="020F0600000000000000" pitchFamily="50" charset="-128"/>
                <a:ea typeface="HG丸ｺﾞｼｯｸM-PRO" panose="020F0600000000000000" pitchFamily="50" charset="-128"/>
              </a:rPr>
              <a:t>27</a:t>
            </a:r>
            <a:r>
              <a:rPr lang="ja-JP" altLang="en-US" sz="1130">
                <a:solidFill>
                  <a:schemeClr val="tx1"/>
                </a:solidFill>
                <a:latin typeface="HG丸ｺﾞｼｯｸM-PRO" panose="020F0600000000000000" pitchFamily="50" charset="-128"/>
                <a:ea typeface="HG丸ｺﾞｼｯｸM-PRO" panose="020F0600000000000000" pitchFamily="50" charset="-128"/>
              </a:rPr>
              <a:t>年度より、被保険者の歯や歯肉の状態や口腔衛生状況等を確認することで、口腔機能低下を予防し、健康の保持増進につなげることを目的として事業に取り組んできました。平成</a:t>
            </a:r>
            <a:r>
              <a:rPr lang="en-US" altLang="ja-JP" sz="1130">
                <a:solidFill>
                  <a:schemeClr val="tx1"/>
                </a:solidFill>
                <a:latin typeface="HG丸ｺﾞｼｯｸM-PRO" panose="020F0600000000000000" pitchFamily="50" charset="-128"/>
                <a:ea typeface="HG丸ｺﾞｼｯｸM-PRO" panose="020F0600000000000000" pitchFamily="50" charset="-128"/>
              </a:rPr>
              <a:t>29</a:t>
            </a:r>
            <a:r>
              <a:rPr lang="ja-JP" altLang="en-US" sz="1130">
                <a:solidFill>
                  <a:schemeClr val="tx1"/>
                </a:solidFill>
                <a:latin typeface="HG丸ｺﾞｼｯｸM-PRO" panose="020F0600000000000000" pitchFamily="50" charset="-128"/>
                <a:ea typeface="HG丸ｺﾞｼｯｸM-PRO" panose="020F0600000000000000" pitchFamily="50" charset="-128"/>
              </a:rPr>
              <a:t>年度までは市町村の歯科健康診査に対する補助事業でしたが、平成</a:t>
            </a:r>
            <a:r>
              <a:rPr lang="en-US" altLang="ja-JP" sz="1130">
                <a:solidFill>
                  <a:schemeClr val="tx1"/>
                </a:solidFill>
                <a:latin typeface="HG丸ｺﾞｼｯｸM-PRO" panose="020F0600000000000000" pitchFamily="50" charset="-128"/>
                <a:ea typeface="HG丸ｺﾞｼｯｸM-PRO" panose="020F0600000000000000" pitchFamily="50" charset="-128"/>
              </a:rPr>
              <a:t>30</a:t>
            </a:r>
            <a:r>
              <a:rPr lang="ja-JP" altLang="en-US" sz="1130">
                <a:solidFill>
                  <a:schemeClr val="tx1"/>
                </a:solidFill>
                <a:latin typeface="HG丸ｺﾞｼｯｸM-PRO" panose="020F0600000000000000" pitchFamily="50" charset="-128"/>
                <a:ea typeface="HG丸ｺﾞｼｯｸM-PRO" panose="020F0600000000000000" pitchFamily="50" charset="-128"/>
              </a:rPr>
              <a:t>年度からは全市町村の被保険者が受診できるよう大阪府広域連合の委託事業となりました。具体的には、実施歯科医院による個別健診または市町村による集団健診を実施し、大阪府広域連合から対象者へ案内チラシを発送し、受診促進の啓発を行いました。</a:t>
            </a:r>
          </a:p>
        </p:txBody>
      </p:sp>
      <p:graphicFrame>
        <p:nvGraphicFramePr>
          <p:cNvPr id="15" name="表 14">
            <a:extLst>
              <a:ext uri="{FF2B5EF4-FFF2-40B4-BE49-F238E27FC236}">
                <a16:creationId xmlns:a16="http://schemas.microsoft.com/office/drawing/2014/main" id="{9C9FCFC3-F44F-47DF-AB55-6A310A404EA0}"/>
              </a:ext>
            </a:extLst>
          </p:cNvPr>
          <p:cNvGraphicFramePr>
            <a:graphicFrameLocks noGrp="1"/>
          </p:cNvGraphicFramePr>
          <p:nvPr>
            <p:extLst>
              <p:ext uri="{D42A27DB-BD31-4B8C-83A1-F6EECF244321}">
                <p14:modId xmlns:p14="http://schemas.microsoft.com/office/powerpoint/2010/main" val="4048008728"/>
              </p:ext>
            </p:extLst>
          </p:nvPr>
        </p:nvGraphicFramePr>
        <p:xfrm>
          <a:off x="336076" y="2795830"/>
          <a:ext cx="5868000" cy="306756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8">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受診率</a:t>
                      </a:r>
                    </a:p>
                    <a:p>
                      <a:pPr algn="ctr" fontAlgn="ct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全年齢</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15.1%</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15.5%</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15.9%</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16.7%</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受診率</a:t>
                      </a:r>
                    </a:p>
                    <a:p>
                      <a:pPr algn="ctr" fontAlgn="ct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(75</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79</a:t>
                      </a: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歳</a:t>
                      </a:r>
                      <a:r>
                        <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14.39%</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おける咀嚼機能</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低下者割合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咀嚼能力評価が</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「要注意」の者</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6.93%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54357216"/>
                  </a:ext>
                </a:extLst>
              </a:tr>
              <a:tr h="216945">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おける嚥下機能</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低下者割合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EAT10※ </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の点数が</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点以上の者／受診者数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86652211"/>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9.57%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22367567"/>
                  </a:ext>
                </a:extLst>
              </a:tr>
              <a:tr h="270000">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実施案内送付率</a:t>
                      </a: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送付数／対象者数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524713"/>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35</a:t>
            </a:r>
          </a:p>
        </p:txBody>
      </p:sp>
      <p:sp>
        <p:nvSpPr>
          <p:cNvPr id="13" name="コンテンツ プレースホルダー 2">
            <a:extLst>
              <a:ext uri="{FF2B5EF4-FFF2-40B4-BE49-F238E27FC236}">
                <a16:creationId xmlns:a16="http://schemas.microsoft.com/office/drawing/2014/main" id="{2555DC2F-F78D-446E-9651-AB92647B244C}"/>
              </a:ext>
            </a:extLst>
          </p:cNvPr>
          <p:cNvSpPr txBox="1">
            <a:spLocks/>
          </p:cNvSpPr>
          <p:nvPr/>
        </p:nvSpPr>
        <p:spPr>
          <a:xfrm>
            <a:off x="102324" y="5877254"/>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目標値と実績値の比較</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14" name="コンテンツ プレースホルダー 2">
            <a:extLst>
              <a:ext uri="{FF2B5EF4-FFF2-40B4-BE49-F238E27FC236}">
                <a16:creationId xmlns:a16="http://schemas.microsoft.com/office/drawing/2014/main" id="{8D17D613-7F21-4A74-8FFB-5E5E2D5CD089}"/>
              </a:ext>
            </a:extLst>
          </p:cNvPr>
          <p:cNvSpPr txBox="1">
            <a:spLocks/>
          </p:cNvSpPr>
          <p:nvPr/>
        </p:nvSpPr>
        <p:spPr>
          <a:xfrm>
            <a:off x="100945" y="8600137"/>
            <a:ext cx="6095669" cy="43127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目標値と実績値の差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最終目標値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11</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6</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3.3</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ベースラインとの差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最新実績値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zh-TW" sz="940">
                <a:solidFill>
                  <a:schemeClr val="tx1"/>
                </a:solidFill>
                <a:latin typeface="HG丸ｺﾞｼｯｸM-PRO" panose="020F0600000000000000" pitchFamily="50" charset="-128"/>
                <a:ea typeface="HG丸ｺﾞｼｯｸM-PRO" panose="020F0600000000000000" pitchFamily="50" charset="-128"/>
              </a:rPr>
              <a:t>6</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a:t>
            </a:r>
            <a:r>
              <a:rPr lang="zh-TW"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4</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0.1</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p:txBody>
      </p:sp>
      <p:sp>
        <p:nvSpPr>
          <p:cNvPr id="18" name="矢印: 右 17">
            <a:extLst>
              <a:ext uri="{FF2B5EF4-FFF2-40B4-BE49-F238E27FC236}">
                <a16:creationId xmlns:a16="http://schemas.microsoft.com/office/drawing/2014/main" id="{3A98DDDD-36FC-45F2-B1EF-DEFBE296E4D1}"/>
              </a:ext>
            </a:extLst>
          </p:cNvPr>
          <p:cNvSpPr/>
          <p:nvPr/>
        </p:nvSpPr>
        <p:spPr>
          <a:xfrm>
            <a:off x="3832860" y="403716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6" name="矢印: 右 15">
            <a:extLst>
              <a:ext uri="{FF2B5EF4-FFF2-40B4-BE49-F238E27FC236}">
                <a16:creationId xmlns:a16="http://schemas.microsoft.com/office/drawing/2014/main" id="{95327350-AFAD-42F3-A79C-3B9A9BF1AA20}"/>
              </a:ext>
            </a:extLst>
          </p:cNvPr>
          <p:cNvSpPr>
            <a:spLocks/>
          </p:cNvSpPr>
          <p:nvPr/>
        </p:nvSpPr>
        <p:spPr>
          <a:xfrm>
            <a:off x="3832860" y="446350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21" name="矢印: 右 20">
            <a:extLst>
              <a:ext uri="{FF2B5EF4-FFF2-40B4-BE49-F238E27FC236}">
                <a16:creationId xmlns:a16="http://schemas.microsoft.com/office/drawing/2014/main" id="{06BA4562-3409-47C1-A354-FDB722FB6F87}"/>
              </a:ext>
            </a:extLst>
          </p:cNvPr>
          <p:cNvSpPr>
            <a:spLocks/>
          </p:cNvSpPr>
          <p:nvPr/>
        </p:nvSpPr>
        <p:spPr>
          <a:xfrm>
            <a:off x="3826510" y="4896891"/>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pic>
        <p:nvPicPr>
          <p:cNvPr id="3" name="図 2">
            <a:extLst>
              <a:ext uri="{FF2B5EF4-FFF2-40B4-BE49-F238E27FC236}">
                <a16:creationId xmlns:a16="http://schemas.microsoft.com/office/drawing/2014/main" id="{EC4B53E0-40DC-4376-9ED3-E1DDFAF5F01D}"/>
              </a:ext>
            </a:extLst>
          </p:cNvPr>
          <p:cNvPicPr>
            <a:picLocks/>
          </p:cNvPicPr>
          <p:nvPr/>
        </p:nvPicPr>
        <p:blipFill>
          <a:blip r:embed="rId2"/>
          <a:stretch>
            <a:fillRect/>
          </a:stretch>
        </p:blipFill>
        <p:spPr>
          <a:xfrm>
            <a:off x="336076" y="6160151"/>
            <a:ext cx="4248000" cy="2448362"/>
          </a:xfrm>
          <a:prstGeom prst="rect">
            <a:avLst/>
          </a:prstGeom>
        </p:spPr>
      </p:pic>
    </p:spTree>
    <p:extLst>
      <p:ext uri="{BB962C8B-B14F-4D97-AF65-F5344CB8AC3E}">
        <p14:creationId xmlns:p14="http://schemas.microsoft.com/office/powerpoint/2010/main" val="9733457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36</a:t>
            </a:r>
          </a:p>
        </p:txBody>
      </p:sp>
      <p:sp>
        <p:nvSpPr>
          <p:cNvPr id="10" name="コンテンツ プレースホルダー 2">
            <a:extLst>
              <a:ext uri="{FF2B5EF4-FFF2-40B4-BE49-F238E27FC236}">
                <a16:creationId xmlns:a16="http://schemas.microsoft.com/office/drawing/2014/main" id="{A337AD6A-E04F-4C13-B19E-493524F835B5}"/>
              </a:ext>
            </a:extLst>
          </p:cNvPr>
          <p:cNvSpPr txBox="1">
            <a:spLocks/>
          </p:cNvSpPr>
          <p:nvPr/>
        </p:nvSpPr>
        <p:spPr>
          <a:xfrm>
            <a:off x="101281" y="905409"/>
            <a:ext cx="5994000" cy="2238371"/>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医科健診同様、受診者数は年々増加しているものの、令和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4</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年度実績以降、受診者数の伸び率及び受診率の伸び率が低下しており、令和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年度実績で前年度の受診率を下回った。データヘルス計画の計画値との乖離が大きい。</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ハガキなど通知を中心とした受診勧奨は、過去に受診履歴のある未受診者にターゲットを絞るなどより効果的な手法を取ることに加え、医療機関からのチラシ配布など直接的な勧奨にシフトすることで未受診者の琴線に届く勧奨を実施していくことを検討する。特に入れ歯装着者に対して「口の中の健康状態を把握するための健診」であることを理解してもらえるような取り組みが必要であると考える。</a:t>
            </a:r>
          </a:p>
        </p:txBody>
      </p:sp>
    </p:spTree>
    <p:extLst>
      <p:ext uri="{BB962C8B-B14F-4D97-AF65-F5344CB8AC3E}">
        <p14:creationId xmlns:p14="http://schemas.microsoft.com/office/powerpoint/2010/main" val="2150226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02571" y="159173"/>
            <a:ext cx="6095669" cy="371565"/>
          </a:xfrm>
          <a:solidFill>
            <a:srgbClr val="BFEAF9"/>
          </a:solidFill>
          <a:ln>
            <a:noFill/>
          </a:ln>
        </p:spPr>
        <p:style>
          <a:lnRef idx="2">
            <a:schemeClr val="accent1"/>
          </a:lnRef>
          <a:fillRef idx="1">
            <a:schemeClr val="lt1"/>
          </a:fillRef>
          <a:effectRef idx="0">
            <a:schemeClr val="accent1"/>
          </a:effectRef>
          <a:fontRef idx="minor">
            <a:schemeClr val="dk1"/>
          </a:fontRef>
        </p:style>
        <p:txBody>
          <a:bodyPr vert="horz" lIns="86017" tIns="43007" rIns="86017" bIns="43007" rtlCol="0" anchor="ctr">
            <a:noAutofit/>
          </a:bodyPr>
          <a:lstStyle/>
          <a:p>
            <a:r>
              <a:rPr lang="ja-JP" altLang="en-US" sz="1882">
                <a:solidFill>
                  <a:schemeClr val="tx1"/>
                </a:solidFill>
                <a:latin typeface="HG丸ｺﾞｼｯｸM-PRO" panose="020F0600000000000000" pitchFamily="50" charset="-128"/>
                <a:ea typeface="HG丸ｺﾞｼｯｸM-PRO" panose="020F0600000000000000" pitchFamily="50" charset="-128"/>
              </a:rPr>
              <a:t>第</a:t>
            </a:r>
            <a:r>
              <a:rPr lang="en-US" altLang="ja-JP" sz="1882">
                <a:solidFill>
                  <a:schemeClr val="tx1"/>
                </a:solidFill>
                <a:latin typeface="HG丸ｺﾞｼｯｸM-PRO" panose="020F0600000000000000" pitchFamily="50" charset="-128"/>
                <a:ea typeface="HG丸ｺﾞｼｯｸM-PRO" panose="020F0600000000000000" pitchFamily="50" charset="-128"/>
              </a:rPr>
              <a:t>1</a:t>
            </a:r>
            <a:r>
              <a:rPr lang="ja-JP" altLang="en-US" sz="1882">
                <a:solidFill>
                  <a:schemeClr val="tx1"/>
                </a:solidFill>
                <a:latin typeface="HG丸ｺﾞｼｯｸM-PRO" panose="020F0600000000000000" pitchFamily="50" charset="-128"/>
                <a:ea typeface="HG丸ｺﾞｼｯｸM-PRO" panose="020F0600000000000000" pitchFamily="50" charset="-128"/>
              </a:rPr>
              <a:t>章　はじめに</a:t>
            </a:r>
          </a:p>
        </p:txBody>
      </p:sp>
      <p:sp>
        <p:nvSpPr>
          <p:cNvPr id="6" name="スライド番号プレースホルダー 5">
            <a:extLst>
              <a:ext uri="{FF2B5EF4-FFF2-40B4-BE49-F238E27FC236}">
                <a16:creationId xmlns:a16="http://schemas.microsoft.com/office/drawing/2014/main" id="{85EA5FA4-5B96-43ED-960F-16CBD65FCAAD}"/>
              </a:ext>
            </a:extLst>
          </p:cNvPr>
          <p:cNvSpPr>
            <a:spLocks noGrp="1"/>
          </p:cNvSpPr>
          <p:nvPr>
            <p:ph type="sldNum" sz="quarter" idx="12"/>
          </p:nvPr>
        </p:nvSpPr>
        <p:spPr>
          <a:xfrm>
            <a:off x="2788066" y="8835104"/>
            <a:ext cx="724171" cy="495805"/>
          </a:xfrm>
        </p:spPr>
        <p:txBody>
          <a:bodyPr/>
          <a:lstStyle/>
          <a:p>
            <a:pPr algn="ctr"/>
            <a:r>
              <a:rPr lang="en-US" altLang="ja-JP" sz="1037">
                <a:solidFill>
                  <a:schemeClr val="tx1"/>
                </a:solidFill>
                <a:latin typeface="ＭＳ 明朝" panose="02020609040205080304" pitchFamily="17" charset="-128"/>
                <a:ea typeface="ＭＳ 明朝" panose="02020609040205080304" pitchFamily="17" charset="-128"/>
              </a:rPr>
              <a:t>1</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7" name="コンテンツ プレースホルダー 2">
            <a:extLst>
              <a:ext uri="{FF2B5EF4-FFF2-40B4-BE49-F238E27FC236}">
                <a16:creationId xmlns:a16="http://schemas.microsoft.com/office/drawing/2014/main" id="{17FE6421-464A-4CEA-8DF7-70757C1638E2}"/>
              </a:ext>
            </a:extLst>
          </p:cNvPr>
          <p:cNvSpPr txBox="1">
            <a:spLocks/>
          </p:cNvSpPr>
          <p:nvPr/>
        </p:nvSpPr>
        <p:spPr>
          <a:xfrm>
            <a:off x="102324" y="530738"/>
            <a:ext cx="5994000" cy="5821501"/>
          </a:xfrm>
          <a:prstGeom prst="rect">
            <a:avLst/>
          </a:prstGeom>
        </p:spPr>
        <p:txBody>
          <a:bodyPr vert="horz" lIns="86017" tIns="43007" rIns="101595"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ja-JP" sz="1317" dirty="0">
                <a:solidFill>
                  <a:schemeClr val="tx1"/>
                </a:solidFill>
                <a:latin typeface="HG丸ｺﾞｼｯｸM-PRO" panose="020F0600000000000000" pitchFamily="50" charset="-128"/>
                <a:ea typeface="HG丸ｺﾞｼｯｸM-PRO" panose="020F0600000000000000" pitchFamily="50" charset="-128"/>
              </a:rPr>
              <a:t>1</a:t>
            </a:r>
            <a:r>
              <a:rPr lang="ja-JP" altLang="en-US" sz="1317" dirty="0" err="1">
                <a:solidFill>
                  <a:schemeClr val="tx1"/>
                </a:solidFill>
                <a:latin typeface="HG丸ｺﾞｼｯｸM-PRO" panose="020F0600000000000000" pitchFamily="50" charset="-128"/>
                <a:ea typeface="HG丸ｺﾞｼｯｸM-PRO" panose="020F0600000000000000" pitchFamily="50" charset="-128"/>
              </a:rPr>
              <a:t>．</a:t>
            </a:r>
            <a:r>
              <a:rPr lang="ja-JP" altLang="en-US" sz="1317" dirty="0">
                <a:solidFill>
                  <a:schemeClr val="tx1"/>
                </a:solidFill>
                <a:latin typeface="HG丸ｺﾞｼｯｸM-PRO" panose="020F0600000000000000" pitchFamily="50" charset="-128"/>
                <a:ea typeface="HG丸ｺﾞｼｯｸM-PRO" panose="020F0600000000000000" pitchFamily="50" charset="-128"/>
              </a:rPr>
              <a:t>第</a:t>
            </a:r>
            <a:r>
              <a:rPr lang="en-US" altLang="ja-JP" sz="1317" dirty="0">
                <a:solidFill>
                  <a:schemeClr val="tx1"/>
                </a:solidFill>
                <a:latin typeface="HG丸ｺﾞｼｯｸM-PRO" panose="020F0600000000000000" pitchFamily="50" charset="-128"/>
                <a:ea typeface="HG丸ｺﾞｼｯｸM-PRO" panose="020F0600000000000000" pitchFamily="50" charset="-128"/>
              </a:rPr>
              <a:t>3</a:t>
            </a:r>
            <a:r>
              <a:rPr lang="ja-JP" altLang="en-US" sz="1317" dirty="0">
                <a:solidFill>
                  <a:schemeClr val="tx1"/>
                </a:solidFill>
                <a:latin typeface="HG丸ｺﾞｼｯｸM-PRO" panose="020F0600000000000000" pitchFamily="50" charset="-128"/>
                <a:ea typeface="HG丸ｺﾞｼｯｸM-PRO" panose="020F0600000000000000" pitchFamily="50" charset="-128"/>
              </a:rPr>
              <a:t>期データヘルス計画の背景</a:t>
            </a:r>
            <a:endParaRPr lang="en-US" altLang="ja-JP" sz="1317"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後期高齢者医療広域連合は、高齢者の医療の確保に関する法律</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昭和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57</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年法律第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80</a:t>
            </a:r>
            <a:r>
              <a:rPr lang="ja-JP" altLang="en-US" sz="1130" dirty="0">
                <a:solidFill>
                  <a:schemeClr val="tx1"/>
                </a:solidFill>
                <a:latin typeface="HG丸ｺﾞｼｯｸM-PRO" panose="020F0600000000000000" pitchFamily="50" charset="-128"/>
                <a:ea typeface="HG丸ｺﾞｼｯｸM-PRO" panose="020F0600000000000000" pitchFamily="50" charset="-128"/>
              </a:rPr>
              <a:t>号</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125</a:t>
            </a:r>
            <a:r>
              <a:rPr lang="ja-JP" altLang="en-US" sz="1130" dirty="0">
                <a:solidFill>
                  <a:schemeClr val="tx1"/>
                </a:solidFill>
                <a:latin typeface="HG丸ｺﾞｼｯｸM-PRO" panose="020F0600000000000000" pitchFamily="50" charset="-128"/>
                <a:ea typeface="HG丸ｺﾞｼｯｸM-PRO" panose="020F0600000000000000" pitchFamily="50" charset="-128"/>
              </a:rPr>
              <a:t>条第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項の規定により、健康教育、健康相談、健康診査、その他の被保険者の健康の保持増進のために必要な事業</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以下「保健事業」という。</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を行うように努めなければならないとされています。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近年、健康診査の結果や診療報酬明細書</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以下「レセプト」という。</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等の電子化、国保データベースシステム</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a:t>
            </a:r>
            <a:r>
              <a:rPr lang="en-US" altLang="ja-JP" sz="1130" dirty="0">
                <a:solidFill>
                  <a:schemeClr val="tx1"/>
                </a:solidFill>
                <a:latin typeface="HG丸ｺﾞｼｯｸM-PRO" panose="020F0600000000000000" pitchFamily="50" charset="-128"/>
                <a:ea typeface="HG丸ｺﾞｼｯｸM-PRO" panose="020F0600000000000000" pitchFamily="50" charset="-128"/>
              </a:rPr>
              <a:t>KDB</a:t>
            </a:r>
            <a:r>
              <a:rPr lang="ja-JP" altLang="en-US" sz="1130" dirty="0">
                <a:solidFill>
                  <a:schemeClr val="tx1"/>
                </a:solidFill>
                <a:latin typeface="HG丸ｺﾞｼｯｸM-PRO" panose="020F0600000000000000" pitchFamily="50" charset="-128"/>
                <a:ea typeface="HG丸ｺﾞｼｯｸM-PRO" panose="020F0600000000000000" pitchFamily="50" charset="-128"/>
              </a:rPr>
              <a:t>システム」という。</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の整備等により、保険者が被保険者の健康課題の分析、保健事業の評価を実施することが可能になり、平成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25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a:t>
            </a:r>
            <a:r>
              <a:rPr lang="en-US" altLang="ja-JP" sz="1130" dirty="0">
                <a:solidFill>
                  <a:schemeClr val="tx1"/>
                </a:solidFill>
                <a:latin typeface="HG丸ｺﾞｼｯｸM-PRO" panose="020F0600000000000000" pitchFamily="50" charset="-128"/>
                <a:ea typeface="HG丸ｺﾞｼｯｸM-PRO" panose="020F0600000000000000" pitchFamily="50" charset="-128"/>
              </a:rPr>
              <a:t>14</a:t>
            </a:r>
            <a:r>
              <a:rPr lang="ja-JP" altLang="en-US" sz="1130" dirty="0">
                <a:solidFill>
                  <a:schemeClr val="tx1"/>
                </a:solidFill>
                <a:latin typeface="HG丸ｺﾞｼｯｸM-PRO" panose="020F0600000000000000" pitchFamily="50" charset="-128"/>
                <a:ea typeface="HG丸ｺﾞｼｯｸM-PRO" panose="020F0600000000000000" pitchFamily="50" charset="-128"/>
              </a:rPr>
              <a:t>日に閣議決定された「日本再興戦略」において、保険者はデータ分析に基づく被保険者の健康保持増進のために事業計画を策定し、それを活用した保健事業を推進することとされました。</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こうした背景を踏まえ、大阪府後期高齢者医療広域連合</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以下「大阪府広域連合」という。</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は厚生労働省が策定した「高齢者の医療の確保に関する法律に基づく保健事業の実施等に関する方針」</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26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a:t>
            </a:r>
            <a:r>
              <a:rPr lang="en-US" altLang="ja-JP" sz="1130" dirty="0">
                <a:solidFill>
                  <a:schemeClr val="tx1"/>
                </a:solidFill>
                <a:latin typeface="HG丸ｺﾞｼｯｸM-PRO" panose="020F0600000000000000" pitchFamily="50" charset="-128"/>
                <a:ea typeface="HG丸ｺﾞｼｯｸM-PRO" panose="020F0600000000000000" pitchFamily="50" charset="-128"/>
              </a:rPr>
              <a:t>31</a:t>
            </a:r>
            <a:r>
              <a:rPr lang="ja-JP" altLang="en-US" sz="1130" dirty="0">
                <a:solidFill>
                  <a:schemeClr val="tx1"/>
                </a:solidFill>
                <a:latin typeface="HG丸ｺﾞｼｯｸM-PRO" panose="020F0600000000000000" pitchFamily="50" charset="-128"/>
                <a:ea typeface="HG丸ｺﾞｼｯｸM-PRO" panose="020F0600000000000000" pitchFamily="50" charset="-128"/>
              </a:rPr>
              <a:t>日厚生労働省告示第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141</a:t>
            </a:r>
            <a:r>
              <a:rPr lang="ja-JP" altLang="en-US" sz="1130" dirty="0">
                <a:solidFill>
                  <a:schemeClr val="tx1"/>
                </a:solidFill>
                <a:latin typeface="HG丸ｺﾞｼｯｸM-PRO" panose="020F0600000000000000" pitchFamily="50" charset="-128"/>
                <a:ea typeface="HG丸ｺﾞｼｯｸM-PRO" panose="020F0600000000000000" pitchFamily="50" charset="-128"/>
              </a:rPr>
              <a:t>号</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に従い、健康･医療情報を活用し</a:t>
            </a:r>
            <a:r>
              <a:rPr lang="en-US" altLang="ja-JP" sz="1130" dirty="0">
                <a:solidFill>
                  <a:schemeClr val="tx1"/>
                </a:solidFill>
                <a:latin typeface="HG丸ｺﾞｼｯｸM-PRO" panose="020F0600000000000000" pitchFamily="50" charset="-128"/>
                <a:ea typeface="HG丸ｺﾞｼｯｸM-PRO" panose="020F0600000000000000" pitchFamily="50" charset="-128"/>
              </a:rPr>
              <a:t>PDCA</a:t>
            </a:r>
            <a:r>
              <a:rPr lang="ja-JP" altLang="en-US" sz="1130" dirty="0">
                <a:solidFill>
                  <a:schemeClr val="tx1"/>
                </a:solidFill>
                <a:latin typeface="HG丸ｺﾞｼｯｸM-PRO" panose="020F0600000000000000" pitchFamily="50" charset="-128"/>
                <a:ea typeface="HG丸ｺﾞｼｯｸM-PRO" panose="020F0600000000000000" pitchFamily="50" charset="-128"/>
              </a:rPr>
              <a:t>サイクル</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計画－実施－評価－改善</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に沿った効果的かつ効率的な事業を推進するにあたり平成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27</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月に第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期保健事業実施計画</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を策定、平成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30</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月に第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期保健事業実施計画</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以下「第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期データヘルス計画」という。</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を策定し、保健事業等を実施してきました。</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その後、令和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7</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月に閣議決定された「経済財政運営と改革の基本方針</a:t>
            </a:r>
            <a:r>
              <a:rPr lang="en-US" altLang="ja-JP" sz="1130" dirty="0">
                <a:solidFill>
                  <a:schemeClr val="tx1"/>
                </a:solidFill>
                <a:latin typeface="HG丸ｺﾞｼｯｸM-PRO" panose="020F0600000000000000" pitchFamily="50" charset="-128"/>
                <a:ea typeface="HG丸ｺﾞｼｯｸM-PRO" panose="020F0600000000000000" pitchFamily="50" charset="-128"/>
              </a:rPr>
              <a:t>2020(</a:t>
            </a:r>
            <a:r>
              <a:rPr lang="ja-JP" altLang="en-US" sz="1130" dirty="0">
                <a:solidFill>
                  <a:schemeClr val="tx1"/>
                </a:solidFill>
                <a:latin typeface="HG丸ｺﾞｼｯｸM-PRO" panose="020F0600000000000000" pitchFamily="50" charset="-128"/>
                <a:ea typeface="HG丸ｺﾞｼｯｸM-PRO" panose="020F0600000000000000" pitchFamily="50" charset="-128"/>
              </a:rPr>
              <a:t>骨太方針</a:t>
            </a:r>
            <a:r>
              <a:rPr lang="en-US" altLang="ja-JP" sz="1130" dirty="0">
                <a:solidFill>
                  <a:schemeClr val="tx1"/>
                </a:solidFill>
                <a:latin typeface="HG丸ｺﾞｼｯｸM-PRO" panose="020F0600000000000000" pitchFamily="50" charset="-128"/>
                <a:ea typeface="HG丸ｺﾞｼｯｸM-PRO" panose="020F0600000000000000" pitchFamily="50" charset="-128"/>
              </a:rPr>
              <a:t>2020)</a:t>
            </a:r>
            <a:r>
              <a:rPr lang="ja-JP" altLang="en-US" sz="1130" dirty="0">
                <a:solidFill>
                  <a:schemeClr val="tx1"/>
                </a:solidFill>
                <a:latin typeface="HG丸ｺﾞｼｯｸM-PRO" panose="020F0600000000000000" pitchFamily="50" charset="-128"/>
                <a:ea typeface="HG丸ｺﾞｼｯｸM-PRO" panose="020F0600000000000000" pitchFamily="50" charset="-128"/>
              </a:rPr>
              <a:t>」及び令和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4</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12</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月の経済財政諮問会議における「新経済･財政再生計画 改革工程表</a:t>
            </a:r>
            <a:r>
              <a:rPr lang="en-US" altLang="ja-JP" sz="1130" dirty="0">
                <a:solidFill>
                  <a:schemeClr val="tx1"/>
                </a:solidFill>
                <a:latin typeface="HG丸ｺﾞｼｯｸM-PRO" panose="020F0600000000000000" pitchFamily="50" charset="-128"/>
                <a:ea typeface="HG丸ｺﾞｼｯｸM-PRO" panose="020F0600000000000000" pitchFamily="50" charset="-128"/>
              </a:rPr>
              <a:t>2022</a:t>
            </a:r>
            <a:r>
              <a:rPr lang="ja-JP" altLang="en-US" sz="1130" dirty="0">
                <a:solidFill>
                  <a:schemeClr val="tx1"/>
                </a:solidFill>
                <a:latin typeface="HG丸ｺﾞｼｯｸM-PRO" panose="020F0600000000000000" pitchFamily="50" charset="-128"/>
                <a:ea typeface="HG丸ｺﾞｼｯｸM-PRO" panose="020F0600000000000000" pitchFamily="50" charset="-128"/>
              </a:rPr>
              <a:t>」において、効果的･効率的な保健事業の実施に向けて、標準化の取り組みの推進や評価指標の設定の推進が進められてきました。</a:t>
            </a: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こうした経緯から、大阪府広域連合においては、第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期データヘルス計画における実施結果及びコロナ禍で浮き彫りとなった課題等を踏まえ、</a:t>
            </a:r>
            <a:r>
              <a:rPr lang="en-US" altLang="ja-JP" sz="1130" dirty="0">
                <a:solidFill>
                  <a:schemeClr val="tx1"/>
                </a:solidFill>
                <a:latin typeface="HG丸ｺﾞｼｯｸM-PRO" panose="020F0600000000000000" pitchFamily="50" charset="-128"/>
                <a:ea typeface="HG丸ｺﾞｼｯｸM-PRO" panose="020F0600000000000000" pitchFamily="50" charset="-128"/>
              </a:rPr>
              <a:t>PDCA</a:t>
            </a:r>
            <a:r>
              <a:rPr lang="ja-JP" altLang="en-US" sz="1130" dirty="0">
                <a:solidFill>
                  <a:schemeClr val="tx1"/>
                </a:solidFill>
                <a:latin typeface="HG丸ｺﾞｼｯｸM-PRO" panose="020F0600000000000000" pitchFamily="50" charset="-128"/>
                <a:ea typeface="HG丸ｺﾞｼｯｸM-PRO" panose="020F0600000000000000" pitchFamily="50" charset="-128"/>
              </a:rPr>
              <a:t>サイクルに沿った高齢者保健事業を展開するとともに、達成すべき目標やその指標等を明らかにするため、第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期データヘルス計画を策定しました。</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1737457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266647"/>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p:cNvSpPr txBox="1">
            <a:spLocks/>
          </p:cNvSpPr>
          <p:nvPr/>
        </p:nvSpPr>
        <p:spPr>
          <a:xfrm>
            <a:off x="101281" y="589661"/>
            <a:ext cx="5994000" cy="1586269"/>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zh-TW" altLang="en-US" sz="1130" dirty="0">
                <a:solidFill>
                  <a:schemeClr val="tx1"/>
                </a:solidFill>
                <a:latin typeface="HG丸ｺﾞｼｯｸM-PRO" panose="020F0600000000000000" pitchFamily="50" charset="-128"/>
                <a:ea typeface="HG丸ｺﾞｼｯｸM-PRO" panose="020F0600000000000000" pitchFamily="50" charset="-128"/>
              </a:rPr>
              <a:t>健康診査未受診者受診促進事業</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27</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被保険者が自身の健康状態を把握し、生活習慣病等の早期発見による疾病の重症化予防を目的として、事業に取り組んできました。具体的には、健康診査、人間ドックを受診していない被保険者に対して受診勧奨することにより、健康診査の受診率向上及び疾病等の早期発見･早期治療につなげ、疾病の重症化予防を図ってきました。</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37</a:t>
            </a:r>
          </a:p>
        </p:txBody>
      </p:sp>
      <p:graphicFrame>
        <p:nvGraphicFramePr>
          <p:cNvPr id="15" name="表 14">
            <a:extLst>
              <a:ext uri="{FF2B5EF4-FFF2-40B4-BE49-F238E27FC236}">
                <a16:creationId xmlns:a16="http://schemas.microsoft.com/office/drawing/2014/main" id="{2B9C960A-22FB-4485-B139-1989E7F0B00A}"/>
              </a:ext>
            </a:extLst>
          </p:cNvPr>
          <p:cNvGraphicFramePr>
            <a:graphicFrameLocks noGrp="1"/>
          </p:cNvGraphicFramePr>
          <p:nvPr>
            <p:extLst>
              <p:ext uri="{D42A27DB-BD31-4B8C-83A1-F6EECF244321}">
                <p14:modId xmlns:p14="http://schemas.microsoft.com/office/powerpoint/2010/main" val="1936234609"/>
              </p:ext>
            </p:extLst>
          </p:nvPr>
        </p:nvGraphicFramePr>
        <p:xfrm>
          <a:off x="336077" y="2566362"/>
          <a:ext cx="5868000" cy="187200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70000">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受診勧奨通知者の</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健康診査受診率</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受診者数／勧奨通知者数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24.0%</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70000">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勧奨通知数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通知数</a:t>
                      </a:r>
                    </a:p>
                    <a:p>
                      <a:pPr algn="ctr" fontAlgn="ctr"/>
                      <a:endPar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19,474</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200,062</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500" b="0" i="0" u="none" strike="noStrike">
                          <a:solidFill>
                            <a:srgbClr val="000000"/>
                          </a:solidFill>
                          <a:effectLst/>
                          <a:latin typeface="HG丸ｺﾞｼｯｸM-PRO" panose="020F0600000000000000" pitchFamily="50" charset="-128"/>
                          <a:ea typeface="HG丸ｺﾞｼｯｸM-PRO" panose="020F0600000000000000" pitchFamily="50" charset="-128"/>
                        </a:rPr>
                        <a:t>199,093</a:t>
                      </a:r>
                      <a:r>
                        <a:rPr lang="ja-JP" altLang="en-US" sz="5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18" name="コンテンツ プレースホルダー 2">
            <a:extLst>
              <a:ext uri="{FF2B5EF4-FFF2-40B4-BE49-F238E27FC236}">
                <a16:creationId xmlns:a16="http://schemas.microsoft.com/office/drawing/2014/main" id="{22419CC4-200C-429B-B4CD-2846E511A093}"/>
              </a:ext>
            </a:extLst>
          </p:cNvPr>
          <p:cNvSpPr txBox="1">
            <a:spLocks/>
          </p:cNvSpPr>
          <p:nvPr/>
        </p:nvSpPr>
        <p:spPr>
          <a:xfrm>
            <a:off x="101281" y="4468002"/>
            <a:ext cx="5994000" cy="3759941"/>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年度より対象者数を大幅に増やし実施。令和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年度に比べ受診者が約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2,300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増加したものの、年度の受診率を大幅に増加させるには至らなかった。対象者を年齢のみで抽出していることから、勧奨を促すべきターゲット（受診を予定していないと思われる被保険者）に照準を合わせる工夫が必要。また、比較的受診率の高い年齢層を中心に勧奨することも必要。</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後期全年齢層の中で受診率の高い</a:t>
            </a:r>
            <a:r>
              <a:rPr lang="en-US" altLang="ja-JP" sz="1130" dirty="0">
                <a:solidFill>
                  <a:schemeClr val="tx1"/>
                </a:solidFill>
                <a:latin typeface="HG丸ｺﾞｼｯｸM-PRO" panose="020F0600000000000000" pitchFamily="50" charset="-128"/>
                <a:ea typeface="HG丸ｺﾞｼｯｸM-PRO" panose="020F0600000000000000" pitchFamily="50" charset="-128"/>
              </a:rPr>
              <a:t>76</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a:t>
            </a:r>
            <a:r>
              <a:rPr lang="en-US" altLang="ja-JP" sz="1130" dirty="0">
                <a:solidFill>
                  <a:schemeClr val="tx1"/>
                </a:solidFill>
                <a:latin typeface="HG丸ｺﾞｼｯｸM-PRO" panose="020F0600000000000000" pitchFamily="50" charset="-128"/>
                <a:ea typeface="HG丸ｺﾞｼｯｸM-PRO" panose="020F0600000000000000" pitchFamily="50" charset="-128"/>
              </a:rPr>
              <a:t>77</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歳にターゲットを絞って受診を促すと同時に、従前受診経験がある人に対して働きかけることで年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度の健診受診のサイクルに再び乗るきっかけにしてもらうことをめざし、下記の者を対象者として受診勧奨ハガキを送付する予定。</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対象者：</a:t>
            </a:r>
            <a:r>
              <a:rPr lang="en-US" altLang="ja-JP" sz="1130" dirty="0">
                <a:solidFill>
                  <a:schemeClr val="tx1"/>
                </a:solidFill>
                <a:latin typeface="HG丸ｺﾞｼｯｸM-PRO" panose="020F0600000000000000" pitchFamily="50" charset="-128"/>
                <a:ea typeface="HG丸ｺﾞｼｯｸM-PRO" panose="020F0600000000000000" pitchFamily="50" charset="-128"/>
              </a:rPr>
              <a:t>『76</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a:t>
            </a:r>
            <a:r>
              <a:rPr lang="en-US" altLang="ja-JP" sz="1130" dirty="0">
                <a:solidFill>
                  <a:schemeClr val="tx1"/>
                </a:solidFill>
                <a:latin typeface="HG丸ｺﾞｼｯｸM-PRO" panose="020F0600000000000000" pitchFamily="50" charset="-128"/>
                <a:ea typeface="HG丸ｺﾞｼｯｸM-PRO" panose="020F0600000000000000" pitchFamily="50" charset="-128"/>
              </a:rPr>
              <a:t>77</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歳の一部の未受診者</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及び</a:t>
            </a:r>
            <a:r>
              <a:rPr lang="en-US" altLang="ja-JP" sz="1130" dirty="0">
                <a:solidFill>
                  <a:schemeClr val="tx1"/>
                </a:solidFill>
                <a:latin typeface="HG丸ｺﾞｼｯｸM-PRO" panose="020F0600000000000000" pitchFamily="50" charset="-128"/>
                <a:ea typeface="HG丸ｺﾞｼｯｸM-PRO" panose="020F0600000000000000" pitchFamily="50" charset="-128"/>
              </a:rPr>
              <a:t>『78</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a:t>
            </a:r>
            <a:r>
              <a:rPr lang="en-US" altLang="ja-JP" sz="1130" dirty="0">
                <a:solidFill>
                  <a:schemeClr val="tx1"/>
                </a:solidFill>
                <a:latin typeface="HG丸ｺﾞｼｯｸM-PRO" panose="020F0600000000000000" pitchFamily="50" charset="-128"/>
                <a:ea typeface="HG丸ｺﾞｼｯｸM-PRO" panose="020F0600000000000000" pitchFamily="50" charset="-128"/>
              </a:rPr>
              <a:t>80</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歳までの人で一昨年度</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受診し昨年度未受診の人</a:t>
            </a:r>
            <a:r>
              <a:rPr lang="en-US" altLang="ja-JP" sz="1130" dirty="0">
                <a:solidFill>
                  <a:schemeClr val="tx1"/>
                </a:solidFill>
                <a:latin typeface="HG丸ｺﾞｼｯｸM-PRO" panose="020F0600000000000000" pitchFamily="50" charset="-128"/>
                <a:ea typeface="HG丸ｺﾞｼｯｸM-PRO" panose="020F0600000000000000" pitchFamily="50" charset="-128"/>
              </a:rPr>
              <a:t>』203,000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a:t>
            </a:r>
          </a:p>
          <a:p>
            <a:pPr marL="28800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併せて別途医療機関（医師）からの未受診者に対して勧奨チラシを配布する受診勧奨事業を実施する予定。</a:t>
            </a:r>
          </a:p>
        </p:txBody>
      </p:sp>
    </p:spTree>
    <p:extLst>
      <p:ext uri="{BB962C8B-B14F-4D97-AF65-F5344CB8AC3E}">
        <p14:creationId xmlns:p14="http://schemas.microsoft.com/office/powerpoint/2010/main" val="29530898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266647"/>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p:cNvSpPr txBox="1">
            <a:spLocks/>
          </p:cNvSpPr>
          <p:nvPr/>
        </p:nvSpPr>
        <p:spPr>
          <a:xfrm>
            <a:off x="101281" y="589661"/>
            <a:ext cx="5994000" cy="1586269"/>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dirty="0">
                <a:solidFill>
                  <a:schemeClr val="tx1"/>
                </a:solidFill>
                <a:latin typeface="HG丸ｺﾞｼｯｸM-PRO" panose="020F0600000000000000" pitchFamily="50" charset="-128"/>
                <a:ea typeface="HG丸ｺﾞｼｯｸM-PRO" panose="020F0600000000000000" pitchFamily="50" charset="-128"/>
              </a:rPr>
              <a:t>(4)</a:t>
            </a:r>
            <a:r>
              <a:rPr lang="ja-JP" altLang="en-US" sz="1130" dirty="0">
                <a:solidFill>
                  <a:schemeClr val="tx1"/>
                </a:solidFill>
                <a:latin typeface="HG丸ｺﾞｼｯｸM-PRO" panose="020F0600000000000000" pitchFamily="50" charset="-128"/>
                <a:ea typeface="HG丸ｺﾞｼｯｸM-PRO" panose="020F0600000000000000" pitchFamily="50" charset="-128"/>
              </a:rPr>
              <a:t>歯科</a:t>
            </a:r>
            <a:r>
              <a:rPr lang="zh-TW" altLang="en-US" sz="1130" dirty="0">
                <a:solidFill>
                  <a:schemeClr val="tx1"/>
                </a:solidFill>
                <a:latin typeface="HG丸ｺﾞｼｯｸM-PRO" panose="020F0600000000000000" pitchFamily="50" charset="-128"/>
                <a:ea typeface="HG丸ｺﾞｼｯｸM-PRO" panose="020F0600000000000000" pitchFamily="50" charset="-128"/>
              </a:rPr>
              <a:t>健康診査未受診者受診促進事業</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本事業は、令和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からの新規事業です。被保険者が自身の健康状態を把握し、歯科疾病の早期発見･早期治療を促進し重症化予防を目的として、事業に取り組んでいます。具体的には、歯科健康診査を受診していない被保険者に対し、受診勧奨することにより、歯科健康診査の受診率向上及び歯科疾病の早期発見･早期治療につなげ、重症化予防を図ります。</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38</a:t>
            </a:r>
          </a:p>
        </p:txBody>
      </p:sp>
      <p:graphicFrame>
        <p:nvGraphicFramePr>
          <p:cNvPr id="14" name="表 13">
            <a:extLst>
              <a:ext uri="{FF2B5EF4-FFF2-40B4-BE49-F238E27FC236}">
                <a16:creationId xmlns:a16="http://schemas.microsoft.com/office/drawing/2014/main" id="{CCC6C29C-D883-4E22-B326-6BC4141606F0}"/>
              </a:ext>
            </a:extLst>
          </p:cNvPr>
          <p:cNvGraphicFramePr>
            <a:graphicFrameLocks noGrp="1"/>
          </p:cNvGraphicFramePr>
          <p:nvPr>
            <p:extLst>
              <p:ext uri="{D42A27DB-BD31-4B8C-83A1-F6EECF244321}">
                <p14:modId xmlns:p14="http://schemas.microsoft.com/office/powerpoint/2010/main" val="1497966267"/>
              </p:ext>
            </p:extLst>
          </p:nvPr>
        </p:nvGraphicFramePr>
        <p:xfrm>
          <a:off x="336077" y="2566362"/>
          <a:ext cx="5868000" cy="187200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70000">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受診勧奨通知者の</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歯科健康診査受診率</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受診者数／勧奨通知者数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gridSpan="6">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年度から新規実施したため、令和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年度実績を基に設定予定</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hMerge="1">
                  <a:txBody>
                    <a:bodyPr/>
                    <a:lstStyle/>
                    <a:p>
                      <a:endParaRPr kumimoji="1" lang="ja-JP" altLang="en-US"/>
                    </a:p>
                  </a:txBody>
                  <a:tcP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未実施</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7.6%</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70000">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勧奨通知数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通知数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約</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万人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未実施</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201,883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200,197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18" name="コンテンツ プレースホルダー 2">
            <a:extLst>
              <a:ext uri="{FF2B5EF4-FFF2-40B4-BE49-F238E27FC236}">
                <a16:creationId xmlns:a16="http://schemas.microsoft.com/office/drawing/2014/main" id="{49EF71AE-E46D-4B30-B599-EC63A7A9FC08}"/>
              </a:ext>
            </a:extLst>
          </p:cNvPr>
          <p:cNvSpPr txBox="1">
            <a:spLocks/>
          </p:cNvSpPr>
          <p:nvPr/>
        </p:nvSpPr>
        <p:spPr>
          <a:xfrm>
            <a:off x="101281" y="4468002"/>
            <a:ext cx="5994000" cy="2890472"/>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年度より実施。令和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年度に比べ勧奨ハガキ送付者に対する受診者数は上昇しているものの（約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4,100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人増）、歯科健診全体の受診率の向上には至らなかった。また医科に比べて受診者の絶対数が少なく、約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20</a:t>
            </a:r>
            <a:r>
              <a:rPr lang="ja-JP" altLang="en-US" sz="1130" dirty="0">
                <a:solidFill>
                  <a:schemeClr val="tx1"/>
                </a:solidFill>
                <a:latin typeface="HG丸ｺﾞｼｯｸM-PRO" panose="020F0600000000000000" pitchFamily="50" charset="-128"/>
                <a:ea typeface="HG丸ｺﾞｼｯｸM-PRO" panose="020F0600000000000000" pitchFamily="50" charset="-128"/>
              </a:rPr>
              <a:t>万人に送付することの費用対効果が高くない。</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当該受診勧奨は、従前受診経験がある人に対して働きかけることで年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度の健診受診のサイクルに再び乗るきっかけにしてもらうことを主眼に置くことにとどめる。</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endParaRPr lang="ja-JP" altLang="en-US"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対象者：</a:t>
            </a:r>
            <a:r>
              <a:rPr lang="en-US" altLang="ja-JP" sz="1130" dirty="0">
                <a:solidFill>
                  <a:schemeClr val="tx1"/>
                </a:solidFill>
                <a:latin typeface="HG丸ｺﾞｼｯｸM-PRO" panose="020F0600000000000000" pitchFamily="50" charset="-128"/>
                <a:ea typeface="HG丸ｺﾞｼｯｸM-PRO" panose="020F0600000000000000" pitchFamily="50" charset="-128"/>
              </a:rPr>
              <a:t>『76</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a:t>
            </a:r>
            <a:r>
              <a:rPr lang="en-US" altLang="ja-JP" sz="1130" dirty="0">
                <a:solidFill>
                  <a:schemeClr val="tx1"/>
                </a:solidFill>
                <a:latin typeface="HG丸ｺﾞｼｯｸM-PRO" panose="020F0600000000000000" pitchFamily="50" charset="-128"/>
                <a:ea typeface="HG丸ｺﾞｼｯｸM-PRO" panose="020F0600000000000000" pitchFamily="50" charset="-128"/>
              </a:rPr>
              <a:t>80</a:t>
            </a:r>
            <a:r>
              <a:rPr lang="ja-JP" altLang="en-US" sz="1130" dirty="0">
                <a:solidFill>
                  <a:schemeClr val="tx1"/>
                </a:solidFill>
                <a:latin typeface="HG丸ｺﾞｼｯｸM-PRO" panose="020F0600000000000000" pitchFamily="50" charset="-128"/>
                <a:ea typeface="HG丸ｺﾞｼｯｸM-PRO" panose="020F0600000000000000" pitchFamily="50" charset="-128"/>
              </a:rPr>
              <a:t>歳までの人で、一昨年度受診し昨年度未受診の人</a:t>
            </a:r>
            <a:r>
              <a:rPr lang="en-US" altLang="ja-JP" sz="1130" dirty="0">
                <a:solidFill>
                  <a:schemeClr val="tx1"/>
                </a:solidFill>
                <a:latin typeface="HG丸ｺﾞｼｯｸM-PRO" panose="020F0600000000000000" pitchFamily="50" charset="-128"/>
                <a:ea typeface="HG丸ｺﾞｼｯｸM-PRO" panose="020F0600000000000000" pitchFamily="50" charset="-128"/>
              </a:rPr>
              <a:t>』30,000</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endParaRPr lang="ja-JP" altLang="en-US"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併せて別途医療機関（歯科医師）からの未受診者に対して勧奨チラシを配布する受診勧奨事業を実施する予定。</a:t>
            </a:r>
          </a:p>
        </p:txBody>
      </p:sp>
    </p:spTree>
    <p:extLst>
      <p:ext uri="{BB962C8B-B14F-4D97-AF65-F5344CB8AC3E}">
        <p14:creationId xmlns:p14="http://schemas.microsoft.com/office/powerpoint/2010/main" val="193271377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413000"/>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p:cNvSpPr txBox="1">
            <a:spLocks/>
          </p:cNvSpPr>
          <p:nvPr/>
        </p:nvSpPr>
        <p:spPr>
          <a:xfrm>
            <a:off x="101281" y="589661"/>
            <a:ext cx="5994000" cy="1813647"/>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a:solidFill>
                  <a:schemeClr val="tx1"/>
                </a:solidFill>
                <a:latin typeface="HG丸ｺﾞｼｯｸM-PRO" panose="020F0600000000000000" pitchFamily="50" charset="-128"/>
                <a:ea typeface="HG丸ｺﾞｼｯｸM-PRO" panose="020F0600000000000000" pitchFamily="50" charset="-128"/>
              </a:rPr>
              <a:t>(5)</a:t>
            </a:r>
            <a:r>
              <a:rPr lang="zh-TW" altLang="en-US" sz="1130">
                <a:solidFill>
                  <a:schemeClr val="tx1"/>
                </a:solidFill>
                <a:latin typeface="HG丸ｺﾞｼｯｸM-PRO" panose="020F0600000000000000" pitchFamily="50" charset="-128"/>
                <a:ea typeface="HG丸ｺﾞｼｯｸM-PRO" panose="020F0600000000000000" pitchFamily="50" charset="-128"/>
              </a:rPr>
              <a:t>糖尿病性腎症重症化予防</a:t>
            </a:r>
            <a:r>
              <a:rPr lang="ja-JP" altLang="en-US" sz="1130">
                <a:solidFill>
                  <a:schemeClr val="tx1"/>
                </a:solidFill>
                <a:latin typeface="HG丸ｺﾞｼｯｸM-PRO" panose="020F0600000000000000" pitchFamily="50" charset="-128"/>
                <a:ea typeface="HG丸ｺﾞｼｯｸM-PRO" panose="020F0600000000000000" pitchFamily="50" charset="-128"/>
              </a:rPr>
              <a:t>事業</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平成</a:t>
            </a:r>
            <a:r>
              <a:rPr lang="en-US" altLang="ja-JP" sz="1130">
                <a:solidFill>
                  <a:schemeClr val="tx1"/>
                </a:solidFill>
                <a:latin typeface="HG丸ｺﾞｼｯｸM-PRO" panose="020F0600000000000000" pitchFamily="50" charset="-128"/>
                <a:ea typeface="HG丸ｺﾞｼｯｸM-PRO" panose="020F0600000000000000" pitchFamily="50" charset="-128"/>
              </a:rPr>
              <a:t>27</a:t>
            </a:r>
            <a:r>
              <a:rPr lang="ja-JP" altLang="en-US" sz="1130">
                <a:solidFill>
                  <a:schemeClr val="tx1"/>
                </a:solidFill>
                <a:latin typeface="HG丸ｺﾞｼｯｸM-PRO" panose="020F0600000000000000" pitchFamily="50" charset="-128"/>
                <a:ea typeface="HG丸ｺﾞｼｯｸM-PRO" panose="020F0600000000000000" pitchFamily="50" charset="-128"/>
              </a:rPr>
              <a:t>年度より、糖尿病性腎症の重症化リスクが高い被保険者に対し、医療機関への受診勧奨を行い治療につなげるとともに、人工透析への移行を防止することを目的として事業に取り組んできました。具体的には、対象者に医療機関への受診及び生活習慣病改善を促す勧奨通知の発送や保健師による健康相談案内の送付及び実施をしてきました。勧奨通知後、レセプトにより医療機関受診状況を確認し、受診が確認できない対象者に対しては勧奨通知の再発送を行いました。</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39</a:t>
            </a:r>
          </a:p>
        </p:txBody>
      </p:sp>
      <p:graphicFrame>
        <p:nvGraphicFramePr>
          <p:cNvPr id="9" name="表 8">
            <a:extLst>
              <a:ext uri="{FF2B5EF4-FFF2-40B4-BE49-F238E27FC236}">
                <a16:creationId xmlns:a16="http://schemas.microsoft.com/office/drawing/2014/main" id="{EE00CAFB-1AE8-45DE-9B76-7B618B316C79}"/>
              </a:ext>
            </a:extLst>
          </p:cNvPr>
          <p:cNvGraphicFramePr>
            <a:graphicFrameLocks noGrp="1"/>
          </p:cNvGraphicFramePr>
          <p:nvPr>
            <p:extLst>
              <p:ext uri="{D42A27DB-BD31-4B8C-83A1-F6EECF244321}">
                <p14:modId xmlns:p14="http://schemas.microsoft.com/office/powerpoint/2010/main" val="700692296"/>
              </p:ext>
            </p:extLst>
          </p:nvPr>
        </p:nvGraphicFramePr>
        <p:xfrm>
          <a:off x="336076" y="2728168"/>
          <a:ext cx="5868000" cy="556101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18">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医科受診率</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受診者数／事業実施人数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63.3%※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55.1%</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HbA1c</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の</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改善人数／事業実施人数</a:t>
                      </a:r>
                      <a:endParaRPr lang="en-US" altLang="zh-CN"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（広域連合＋市町村）</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23.9%</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血糖値の</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改善人数／事業実施人数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（広域連合＋市町村）</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854357216"/>
                  </a:ext>
                </a:extLst>
              </a:tr>
              <a:tr h="216945">
                <a:tc vMerge="1">
                  <a:txBody>
                    <a:bodyPr/>
                    <a:lstStyle/>
                    <a:p>
                      <a:endParaRPr kumimoji="1" lang="ja-JP" altLang="en-US"/>
                    </a:p>
                  </a:txBody>
                  <a:tcPr/>
                </a:tc>
                <a:tc rowSpan="2">
                  <a:txBody>
                    <a:bodyPr/>
                    <a:lstStyle/>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事業実施後の</a:t>
                      </a:r>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eGFR</a:t>
                      </a:r>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の</a:t>
                      </a:r>
                    </a:p>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改善割合</a:t>
                      </a:r>
                      <a:endParaRPr kumimoji="1" lang="zh-TW"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改善人数／事業実施人数</a:t>
                      </a:r>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（広域連合＋市町村）</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2945313"/>
                  </a:ext>
                </a:extLst>
              </a:tr>
              <a:tr h="216945">
                <a:tc vMerge="1">
                  <a:txBody>
                    <a:bodyPr/>
                    <a:lstStyle/>
                    <a:p>
                      <a:endParaRPr kumimoji="1" lang="ja-JP" altLang="en-US"/>
                    </a:p>
                  </a:txBody>
                  <a:tcPr/>
                </a:tc>
                <a:tc vMerge="1">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marL="0" algn="ctr" defTabSz="630113" rtl="0" eaLnBrk="1" fontAlgn="ctr" latinLnBrk="0" hangingPunct="1"/>
                      <a:endParaRPr kumimoji="1" lang="zh-TW"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66012724"/>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糖尿病患者の割合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被保険者</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1,000</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7434334"/>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269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268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8378682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人工透析患者の割合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保険者</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3643708"/>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7.8%</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7.4%</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5989061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血糖等</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コントロール不良者の</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血糖等コントロール不良者数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08488272"/>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733057"/>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糖尿病等治療中断者の割合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糖尿病等治療中断者数</a:t>
                      </a:r>
                      <a:endParaRPr lang="en-US" altLang="zh-CN"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49985498"/>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348977800"/>
                  </a:ext>
                </a:extLst>
              </a:tr>
              <a:tr h="216945">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腎機能不良未受診者の割合</a:t>
                      </a: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腎機能不良未受診者数</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086652211"/>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0.01%</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0.01%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122367567"/>
                  </a:ext>
                </a:extLst>
              </a:tr>
              <a:tr h="216000">
                <a:tc rowSpan="4">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健康相談の実施割合</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（広域連合）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健康相談実施者</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／受診勧奨者</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53.8%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56.2%</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57.4%</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58.6%</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60.0%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16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18.0%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63.7%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56.3%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r h="216000">
                <a:tc vMerge="1">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（糖尿病）に</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取り組む市町村割合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a:t>
                      </a:r>
                      <a:endParaRPr lang="en-US" altLang="zh-CN"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34.9%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41.9%</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51.2%</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58.1%</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65.1%</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79.0%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6227255"/>
                  </a:ext>
                </a:extLst>
              </a:tr>
              <a:tr h="216000">
                <a:tc vMerge="1">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29057619"/>
                  </a:ext>
                </a:extLst>
              </a:tr>
            </a:tbl>
          </a:graphicData>
        </a:graphic>
      </p:graphicFrame>
      <p:sp>
        <p:nvSpPr>
          <p:cNvPr id="11" name="矢印: 右 10">
            <a:extLst>
              <a:ext uri="{FF2B5EF4-FFF2-40B4-BE49-F238E27FC236}">
                <a16:creationId xmlns:a16="http://schemas.microsoft.com/office/drawing/2014/main" id="{CD5D9C10-92A1-4354-BB62-B8858E932DFA}"/>
              </a:ext>
            </a:extLst>
          </p:cNvPr>
          <p:cNvSpPr/>
          <p:nvPr/>
        </p:nvSpPr>
        <p:spPr>
          <a:xfrm>
            <a:off x="3832860" y="352281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3" name="矢印: 右 12">
            <a:extLst>
              <a:ext uri="{FF2B5EF4-FFF2-40B4-BE49-F238E27FC236}">
                <a16:creationId xmlns:a16="http://schemas.microsoft.com/office/drawing/2014/main" id="{7E9DC486-827C-4D31-871A-D8DE1E04B213}"/>
              </a:ext>
            </a:extLst>
          </p:cNvPr>
          <p:cNvSpPr>
            <a:spLocks/>
          </p:cNvSpPr>
          <p:nvPr/>
        </p:nvSpPr>
        <p:spPr>
          <a:xfrm>
            <a:off x="3832860" y="526995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4" name="矢印: 右 13">
            <a:extLst>
              <a:ext uri="{FF2B5EF4-FFF2-40B4-BE49-F238E27FC236}">
                <a16:creationId xmlns:a16="http://schemas.microsoft.com/office/drawing/2014/main" id="{AA13FDA6-5EF6-400B-BD64-385E0A460C80}"/>
              </a:ext>
            </a:extLst>
          </p:cNvPr>
          <p:cNvSpPr>
            <a:spLocks/>
          </p:cNvSpPr>
          <p:nvPr/>
        </p:nvSpPr>
        <p:spPr>
          <a:xfrm>
            <a:off x="3832860" y="396096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5" name="矢印: 右 14">
            <a:extLst>
              <a:ext uri="{FF2B5EF4-FFF2-40B4-BE49-F238E27FC236}">
                <a16:creationId xmlns:a16="http://schemas.microsoft.com/office/drawing/2014/main" id="{D176B677-ACD2-40FA-8321-9FDE4F2DF112}"/>
              </a:ext>
            </a:extLst>
          </p:cNvPr>
          <p:cNvSpPr>
            <a:spLocks/>
          </p:cNvSpPr>
          <p:nvPr/>
        </p:nvSpPr>
        <p:spPr>
          <a:xfrm>
            <a:off x="3832860" y="439276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6" name="矢印: 右 15">
            <a:extLst>
              <a:ext uri="{FF2B5EF4-FFF2-40B4-BE49-F238E27FC236}">
                <a16:creationId xmlns:a16="http://schemas.microsoft.com/office/drawing/2014/main" id="{07A28E8C-3C81-4B44-97F4-FBE009AE44D1}"/>
              </a:ext>
            </a:extLst>
          </p:cNvPr>
          <p:cNvSpPr>
            <a:spLocks/>
          </p:cNvSpPr>
          <p:nvPr/>
        </p:nvSpPr>
        <p:spPr>
          <a:xfrm>
            <a:off x="3832860" y="483091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7" name="矢印: 右 16">
            <a:extLst>
              <a:ext uri="{FF2B5EF4-FFF2-40B4-BE49-F238E27FC236}">
                <a16:creationId xmlns:a16="http://schemas.microsoft.com/office/drawing/2014/main" id="{DFFBDC83-45E8-41A8-881D-22DA40603092}"/>
              </a:ext>
            </a:extLst>
          </p:cNvPr>
          <p:cNvSpPr>
            <a:spLocks/>
          </p:cNvSpPr>
          <p:nvPr/>
        </p:nvSpPr>
        <p:spPr>
          <a:xfrm>
            <a:off x="3832860" y="570175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8" name="矢印: 右 17">
            <a:extLst>
              <a:ext uri="{FF2B5EF4-FFF2-40B4-BE49-F238E27FC236}">
                <a16:creationId xmlns:a16="http://schemas.microsoft.com/office/drawing/2014/main" id="{249C7585-A1AA-47C7-9E28-1DF3AB565CDB}"/>
              </a:ext>
            </a:extLst>
          </p:cNvPr>
          <p:cNvSpPr>
            <a:spLocks/>
          </p:cNvSpPr>
          <p:nvPr/>
        </p:nvSpPr>
        <p:spPr>
          <a:xfrm>
            <a:off x="3832860" y="657805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9" name="矢印: 右 18">
            <a:extLst>
              <a:ext uri="{FF2B5EF4-FFF2-40B4-BE49-F238E27FC236}">
                <a16:creationId xmlns:a16="http://schemas.microsoft.com/office/drawing/2014/main" id="{CA5E3A7C-21DE-4DCD-9BD4-20C92C9C64CB}"/>
              </a:ext>
            </a:extLst>
          </p:cNvPr>
          <p:cNvSpPr>
            <a:spLocks/>
          </p:cNvSpPr>
          <p:nvPr/>
        </p:nvSpPr>
        <p:spPr>
          <a:xfrm>
            <a:off x="3832860" y="613990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20" name="矢印: 右 19">
            <a:extLst>
              <a:ext uri="{FF2B5EF4-FFF2-40B4-BE49-F238E27FC236}">
                <a16:creationId xmlns:a16="http://schemas.microsoft.com/office/drawing/2014/main" id="{25A8958B-79A5-4A08-9E68-D40E4858223C}"/>
              </a:ext>
            </a:extLst>
          </p:cNvPr>
          <p:cNvSpPr>
            <a:spLocks/>
          </p:cNvSpPr>
          <p:nvPr/>
        </p:nvSpPr>
        <p:spPr>
          <a:xfrm>
            <a:off x="3832860" y="6997153"/>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21" name="注釈文章 18">
            <a:extLst>
              <a:ext uri="{FF2B5EF4-FFF2-40B4-BE49-F238E27FC236}">
                <a16:creationId xmlns:a16="http://schemas.microsoft.com/office/drawing/2014/main" id="{2CB645CC-B59E-4EF0-B91B-842FAEBA8FF1}"/>
              </a:ext>
            </a:extLst>
          </p:cNvPr>
          <p:cNvSpPr txBox="1">
            <a:spLocks/>
          </p:cNvSpPr>
          <p:nvPr/>
        </p:nvSpPr>
        <p:spPr>
          <a:xfrm>
            <a:off x="329297" y="8308399"/>
            <a:ext cx="5867317" cy="276999"/>
          </a:xfrm>
          <a:prstGeom prst="rect">
            <a:avLst/>
          </a:prstGeom>
          <a:noFill/>
          <a:ln>
            <a:noFill/>
          </a:ln>
        </p:spPr>
        <p:txBody>
          <a:bodyPr wrap="square" lIns="0" rIns="0" rtlCol="0">
            <a:spAutoFit/>
          </a:bodyPr>
          <a:lstStyle/>
          <a:p>
            <a:r>
              <a:rPr lang="en-US" altLang="ja-JP" sz="600">
                <a:latin typeface="HG丸ｺﾞｼｯｸM-PRO" panose="020F0600000000000000" pitchFamily="50" charset="-128"/>
                <a:ea typeface="HG丸ｺﾞｼｯｸM-PRO" panose="020F0600000000000000" pitchFamily="50" charset="-128"/>
              </a:rPr>
              <a:t>※</a:t>
            </a:r>
            <a:r>
              <a:rPr lang="ja-JP" altLang="en-US" sz="600">
                <a:latin typeface="HG丸ｺﾞｼｯｸM-PRO" panose="020F0600000000000000" pitchFamily="50" charset="-128"/>
                <a:ea typeface="HG丸ｺﾞｼｯｸM-PRO" panose="020F0600000000000000" pitchFamily="50" charset="-128"/>
              </a:rPr>
              <a:t>計画策定時、医科受診率は再通知後の受診率も含めた数値を入力していたが、経年の比較をスムーズに行うため、また、今後の再通知の必要性に検討の余地がでてきたため、初回通知</a:t>
            </a:r>
            <a:r>
              <a:rPr lang="en-US" altLang="ja-JP" sz="600">
                <a:latin typeface="HG丸ｺﾞｼｯｸM-PRO" panose="020F0600000000000000" pitchFamily="50" charset="-128"/>
                <a:ea typeface="HG丸ｺﾞｼｯｸM-PRO" panose="020F0600000000000000" pitchFamily="50" charset="-128"/>
              </a:rPr>
              <a:t>6</a:t>
            </a:r>
            <a:r>
              <a:rPr lang="ja-JP" altLang="en-US" sz="600">
                <a:latin typeface="HG丸ｺﾞｼｯｸM-PRO" panose="020F0600000000000000" pitchFamily="50" charset="-128"/>
                <a:ea typeface="HG丸ｺﾞｼｯｸM-PRO" panose="020F0600000000000000" pitchFamily="50" charset="-128"/>
              </a:rPr>
              <a:t>カ月後の値で評価していくこととする。</a:t>
            </a:r>
          </a:p>
        </p:txBody>
      </p:sp>
    </p:spTree>
    <p:extLst>
      <p:ext uri="{BB962C8B-B14F-4D97-AF65-F5344CB8AC3E}">
        <p14:creationId xmlns:p14="http://schemas.microsoft.com/office/powerpoint/2010/main" val="16188275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40</a:t>
            </a:r>
          </a:p>
        </p:txBody>
      </p:sp>
      <p:sp>
        <p:nvSpPr>
          <p:cNvPr id="13" name="コンテンツ プレースホルダー 2">
            <a:extLst>
              <a:ext uri="{FF2B5EF4-FFF2-40B4-BE49-F238E27FC236}">
                <a16:creationId xmlns:a16="http://schemas.microsoft.com/office/drawing/2014/main" id="{060CEACF-048B-4F44-933A-ED6F7B952434}"/>
              </a:ext>
            </a:extLst>
          </p:cNvPr>
          <p:cNvSpPr txBox="1">
            <a:spLocks/>
          </p:cNvSpPr>
          <p:nvPr/>
        </p:nvSpPr>
        <p:spPr>
          <a:xfrm>
            <a:off x="101281" y="905409"/>
            <a:ext cx="5994000" cy="1586269"/>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年度より全戸訪問を実施。通知文書を発送した対象者数は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353</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人。うち高血圧症重症化予防の保健指導対象者と重複していたのは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48</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人。全戸訪問のため、健康相談実施率は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倍以上伸びた。しかし、一体的実施で取り組む市町村数は横ばいである。</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共通評価指標で糖尿病等治療中断者の割合が増えていることを鑑み、通知対象者の抽出基準の見直しをすすめ、合併症の発症の予防を図る。</a:t>
            </a:r>
          </a:p>
        </p:txBody>
      </p:sp>
    </p:spTree>
    <p:extLst>
      <p:ext uri="{BB962C8B-B14F-4D97-AF65-F5344CB8AC3E}">
        <p14:creationId xmlns:p14="http://schemas.microsoft.com/office/powerpoint/2010/main" val="267010218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251803"/>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p:cNvSpPr txBox="1">
            <a:spLocks/>
          </p:cNvSpPr>
          <p:nvPr/>
        </p:nvSpPr>
        <p:spPr>
          <a:xfrm>
            <a:off x="101281" y="589661"/>
            <a:ext cx="5994000" cy="1571425"/>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zh-TW" altLang="en-US" sz="1130">
                <a:solidFill>
                  <a:schemeClr val="tx1"/>
                </a:solidFill>
                <a:latin typeface="HG丸ｺﾞｼｯｸM-PRO" panose="020F0600000000000000" pitchFamily="50" charset="-128"/>
                <a:ea typeface="HG丸ｺﾞｼｯｸM-PRO" panose="020F0600000000000000" pitchFamily="50" charset="-128"/>
              </a:rPr>
              <a:t>高血圧症重症化予防</a:t>
            </a:r>
            <a:r>
              <a:rPr lang="ja-JP" altLang="en-US" sz="1130">
                <a:solidFill>
                  <a:schemeClr val="tx1"/>
                </a:solidFill>
                <a:latin typeface="HG丸ｺﾞｼｯｸM-PRO" panose="020F0600000000000000" pitchFamily="50" charset="-128"/>
                <a:ea typeface="HG丸ｺﾞｼｯｸM-PRO" panose="020F0600000000000000" pitchFamily="50" charset="-128"/>
              </a:rPr>
              <a:t>事業</a:t>
            </a:r>
            <a:endParaRPr lang="en-US" altLang="zh-TW" sz="113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平成</a:t>
            </a:r>
            <a:r>
              <a:rPr lang="en-US" altLang="ja-JP" sz="1130">
                <a:solidFill>
                  <a:schemeClr val="tx1"/>
                </a:solidFill>
                <a:latin typeface="HG丸ｺﾞｼｯｸM-PRO" panose="020F0600000000000000" pitchFamily="50" charset="-128"/>
                <a:ea typeface="HG丸ｺﾞｼｯｸM-PRO" panose="020F0600000000000000" pitchFamily="50" charset="-128"/>
              </a:rPr>
              <a:t>30</a:t>
            </a:r>
            <a:r>
              <a:rPr lang="ja-JP" altLang="en-US" sz="1130">
                <a:solidFill>
                  <a:schemeClr val="tx1"/>
                </a:solidFill>
                <a:latin typeface="HG丸ｺﾞｼｯｸM-PRO" panose="020F0600000000000000" pitchFamily="50" charset="-128"/>
                <a:ea typeface="HG丸ｺﾞｼｯｸM-PRO" panose="020F0600000000000000" pitchFamily="50" charset="-128"/>
              </a:rPr>
              <a:t>年度より、高血圧症の重症化リスクの高い被保険者に対し、医療機関への受診勧奨を行い治療につなげるとともに、心疾患や脳血管疾患等合併症等の疾病を予防することを目的として事業に取り組んできました。具体的には、被保険者に対し受診勧奨通知と健康教育用リーフレットを送付し、勧奨通知後のレセプトによる受診状況確認により、医科未受診者への再受診勧奨を行ってきました。</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41</a:t>
            </a:r>
          </a:p>
        </p:txBody>
      </p:sp>
      <p:graphicFrame>
        <p:nvGraphicFramePr>
          <p:cNvPr id="10" name="表 9">
            <a:extLst>
              <a:ext uri="{FF2B5EF4-FFF2-40B4-BE49-F238E27FC236}">
                <a16:creationId xmlns:a16="http://schemas.microsoft.com/office/drawing/2014/main" id="{C41F4C12-480D-40E6-B68F-291F6EED2841}"/>
              </a:ext>
            </a:extLst>
          </p:cNvPr>
          <p:cNvGraphicFramePr>
            <a:graphicFrameLocks noGrp="1"/>
          </p:cNvGraphicFramePr>
          <p:nvPr>
            <p:extLst>
              <p:ext uri="{D42A27DB-BD31-4B8C-83A1-F6EECF244321}">
                <p14:modId xmlns:p14="http://schemas.microsoft.com/office/powerpoint/2010/main" val="824516537"/>
              </p:ext>
            </p:extLst>
          </p:nvPr>
        </p:nvGraphicFramePr>
        <p:xfrm>
          <a:off x="336076" y="2547193"/>
          <a:ext cx="5868000" cy="393534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1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医科受診率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受診者数／事業実施人数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61.3%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66.8%</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収縮期血圧の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改善人数／事業実施人数</a:t>
                      </a:r>
                      <a:endParaRPr lang="en-US" altLang="zh-CN"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（広域連合）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25.5%</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拡張期血圧の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改善人数／事業実施人数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（広域連合）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20.9%</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集計中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54357216"/>
                  </a:ext>
                </a:extLst>
              </a:tr>
              <a:tr h="216945">
                <a:tc vMerge="1">
                  <a:txBody>
                    <a:bodyPr/>
                    <a:lstStyle/>
                    <a:p>
                      <a:endParaRPr kumimoji="1" lang="ja-JP" altLang="en-US"/>
                    </a:p>
                  </a:txBody>
                  <a:tcPr/>
                </a:tc>
                <a:tc rowSpan="2">
                  <a:txBody>
                    <a:bodyPr/>
                    <a:lstStyle/>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高血圧症患者の割合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被保険者</a:t>
                      </a:r>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1,000</a:t>
                      </a:r>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2945313"/>
                  </a:ext>
                </a:extLst>
              </a:tr>
              <a:tr h="216945">
                <a:tc vMerge="1">
                  <a:txBody>
                    <a:bodyPr/>
                    <a:lstStyle/>
                    <a:p>
                      <a:endParaRPr kumimoji="1" lang="ja-JP" altLang="en-US"/>
                    </a:p>
                  </a:txBody>
                  <a:tcPr/>
                </a:tc>
                <a:tc vMerge="1">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marL="0" algn="ctr" defTabSz="630113" rtl="0" eaLnBrk="1" fontAlgn="ctr" latinLnBrk="0" hangingPunct="1"/>
                      <a:endParaRPr kumimoji="1" lang="zh-TW"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558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565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561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555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66012724"/>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脳血管疾患の割合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7434334"/>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171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165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8378682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虚血性心疾患の割合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3643708"/>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145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147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59890615"/>
                  </a:ext>
                </a:extLst>
              </a:tr>
              <a:tr h="270000">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重症化予防</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（高血圧症）に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取り組む市町村割合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67%</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71%</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76%</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9" name="矢印: 右 8">
            <a:extLst>
              <a:ext uri="{FF2B5EF4-FFF2-40B4-BE49-F238E27FC236}">
                <a16:creationId xmlns:a16="http://schemas.microsoft.com/office/drawing/2014/main" id="{08B79512-F018-4763-9F26-92F474A2C385}"/>
              </a:ext>
            </a:extLst>
          </p:cNvPr>
          <p:cNvSpPr/>
          <p:nvPr/>
        </p:nvSpPr>
        <p:spPr>
          <a:xfrm>
            <a:off x="3832860" y="335517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3" name="矢印: 右 12">
            <a:extLst>
              <a:ext uri="{FF2B5EF4-FFF2-40B4-BE49-F238E27FC236}">
                <a16:creationId xmlns:a16="http://schemas.microsoft.com/office/drawing/2014/main" id="{2A111ABD-F98A-4157-8478-8381975E7F16}"/>
              </a:ext>
            </a:extLst>
          </p:cNvPr>
          <p:cNvSpPr>
            <a:spLocks/>
          </p:cNvSpPr>
          <p:nvPr/>
        </p:nvSpPr>
        <p:spPr>
          <a:xfrm>
            <a:off x="3832860" y="4650809"/>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4" name="矢印: 右 13">
            <a:extLst>
              <a:ext uri="{FF2B5EF4-FFF2-40B4-BE49-F238E27FC236}">
                <a16:creationId xmlns:a16="http://schemas.microsoft.com/office/drawing/2014/main" id="{23289D16-22A3-4CAC-8EAF-774B89A0FD3E}"/>
              </a:ext>
            </a:extLst>
          </p:cNvPr>
          <p:cNvSpPr>
            <a:spLocks/>
          </p:cNvSpPr>
          <p:nvPr/>
        </p:nvSpPr>
        <p:spPr>
          <a:xfrm>
            <a:off x="3832860" y="3775236"/>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6" name="矢印: 右 15">
            <a:extLst>
              <a:ext uri="{FF2B5EF4-FFF2-40B4-BE49-F238E27FC236}">
                <a16:creationId xmlns:a16="http://schemas.microsoft.com/office/drawing/2014/main" id="{22A01295-A311-410D-A022-A5EE6FE65C5A}"/>
              </a:ext>
            </a:extLst>
          </p:cNvPr>
          <p:cNvSpPr>
            <a:spLocks/>
          </p:cNvSpPr>
          <p:nvPr/>
        </p:nvSpPr>
        <p:spPr>
          <a:xfrm>
            <a:off x="3832860" y="4216238"/>
            <a:ext cx="2363754" cy="190500"/>
          </a:xfrm>
          <a:prstGeom prst="rightArrow">
            <a:avLst/>
          </a:prstGeom>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前年度を上回る</a:t>
            </a:r>
          </a:p>
        </p:txBody>
      </p:sp>
      <p:sp>
        <p:nvSpPr>
          <p:cNvPr id="17" name="矢印: 右 16">
            <a:extLst>
              <a:ext uri="{FF2B5EF4-FFF2-40B4-BE49-F238E27FC236}">
                <a16:creationId xmlns:a16="http://schemas.microsoft.com/office/drawing/2014/main" id="{3A7D8BC8-8666-48E2-A8C9-2B052541FC3E}"/>
              </a:ext>
            </a:extLst>
          </p:cNvPr>
          <p:cNvSpPr>
            <a:spLocks/>
          </p:cNvSpPr>
          <p:nvPr/>
        </p:nvSpPr>
        <p:spPr>
          <a:xfrm>
            <a:off x="3832860" y="5074687"/>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8" name="矢印: 右 17">
            <a:extLst>
              <a:ext uri="{FF2B5EF4-FFF2-40B4-BE49-F238E27FC236}">
                <a16:creationId xmlns:a16="http://schemas.microsoft.com/office/drawing/2014/main" id="{D5614121-4901-4A54-8A5D-5BA0BC3DF820}"/>
              </a:ext>
            </a:extLst>
          </p:cNvPr>
          <p:cNvSpPr>
            <a:spLocks/>
          </p:cNvSpPr>
          <p:nvPr/>
        </p:nvSpPr>
        <p:spPr>
          <a:xfrm>
            <a:off x="3832860" y="5512835"/>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9" name="コンテンツ プレースホルダー 2">
            <a:extLst>
              <a:ext uri="{FF2B5EF4-FFF2-40B4-BE49-F238E27FC236}">
                <a16:creationId xmlns:a16="http://schemas.microsoft.com/office/drawing/2014/main" id="{2BA8862C-9C99-415E-AD7A-3E7C32401465}"/>
              </a:ext>
            </a:extLst>
          </p:cNvPr>
          <p:cNvSpPr txBox="1">
            <a:spLocks/>
          </p:cNvSpPr>
          <p:nvPr/>
        </p:nvSpPr>
        <p:spPr>
          <a:xfrm>
            <a:off x="101281" y="6487302"/>
            <a:ext cx="5994000" cy="180363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初回通知</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カ月後の医科の受診率は経年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48</a:t>
            </a:r>
            <a:r>
              <a:rPr lang="ja-JP" altLang="en-US" sz="1130" dirty="0">
                <a:solidFill>
                  <a:schemeClr val="tx1"/>
                </a:solidFill>
                <a:latin typeface="HG丸ｺﾞｼｯｸM-PRO" panose="020F0600000000000000" pitchFamily="50" charset="-128"/>
                <a:ea typeface="HG丸ｺﾞｼｯｸM-PRO" panose="020F0600000000000000" pitchFamily="50" charset="-128"/>
              </a:rPr>
              <a:t>～</a:t>
            </a:r>
            <a:r>
              <a:rPr lang="en-US" altLang="ja-JP" sz="1130" dirty="0">
                <a:solidFill>
                  <a:schemeClr val="tx1"/>
                </a:solidFill>
                <a:latin typeface="HG丸ｺﾞｼｯｸM-PRO" panose="020F0600000000000000" pitchFamily="50" charset="-128"/>
                <a:ea typeface="HG丸ｺﾞｼｯｸM-PRO" panose="020F0600000000000000" pitchFamily="50" charset="-128"/>
              </a:rPr>
              <a:t>67</a:t>
            </a:r>
            <a:r>
              <a:rPr lang="ja-JP" altLang="en-US" sz="1130" dirty="0">
                <a:solidFill>
                  <a:schemeClr val="tx1"/>
                </a:solidFill>
                <a:latin typeface="HG丸ｺﾞｼｯｸM-PRO" panose="020F0600000000000000" pitchFamily="50" charset="-128"/>
                <a:ea typeface="HG丸ｺﾞｼｯｸM-PRO" panose="020F0600000000000000" pitchFamily="50" charset="-128"/>
              </a:rPr>
              <a:t>％の間で変動している。脳血管疾患の割合が少しずつ改善傾向にあり、今後も生活習慣病の重症化予防を図り、医療費の適正化につなげていく。一体的実施で取り組む市町村数が</a:t>
            </a:r>
            <a:r>
              <a:rPr lang="en-US" altLang="ja-JP" sz="1130" dirty="0">
                <a:solidFill>
                  <a:schemeClr val="tx1"/>
                </a:solidFill>
                <a:latin typeface="HG丸ｺﾞｼｯｸM-PRO" panose="020F0600000000000000" pitchFamily="50" charset="-128"/>
                <a:ea typeface="HG丸ｺﾞｼｯｸM-PRO" panose="020F0600000000000000" pitchFamily="50" charset="-128"/>
              </a:rPr>
              <a:t>17</a:t>
            </a:r>
            <a:r>
              <a:rPr lang="ja-JP" altLang="en-US" sz="1130" dirty="0">
                <a:solidFill>
                  <a:schemeClr val="tx1"/>
                </a:solidFill>
                <a:latin typeface="HG丸ｺﾞｼｯｸM-PRO" panose="020F0600000000000000" pitchFamily="50" charset="-128"/>
                <a:ea typeface="HG丸ｺﾞｼｯｸM-PRO" panose="020F0600000000000000" pitchFamily="50" charset="-128"/>
              </a:rPr>
              <a:t>市町村にとどまっており、実施できない原因を把握する必要がある。</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市町村ヒアリングをすすめながら、各市町村における課題を把握し、重症化予防事業実施につなげていけるように支援していく。</a:t>
            </a:r>
          </a:p>
        </p:txBody>
      </p:sp>
    </p:spTree>
    <p:extLst>
      <p:ext uri="{BB962C8B-B14F-4D97-AF65-F5344CB8AC3E}">
        <p14:creationId xmlns:p14="http://schemas.microsoft.com/office/powerpoint/2010/main" val="39215330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コンテンツ プレースホルダー 2">
            <a:extLst>
              <a:ext uri="{FF2B5EF4-FFF2-40B4-BE49-F238E27FC236}">
                <a16:creationId xmlns:a16="http://schemas.microsoft.com/office/drawing/2014/main" id="{25837357-8C93-4B42-ABA9-ADFA2994729C}"/>
              </a:ext>
            </a:extLst>
          </p:cNvPr>
          <p:cNvSpPr txBox="1">
            <a:spLocks/>
          </p:cNvSpPr>
          <p:nvPr/>
        </p:nvSpPr>
        <p:spPr>
          <a:xfrm>
            <a:off x="100945" y="7527462"/>
            <a:ext cx="6095669" cy="43127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目標値と実績値の差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最終目標値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11</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6</a:t>
            </a:r>
            <a:r>
              <a:rPr lang="ja-JP"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-0.3</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a:p>
            <a:pPr marL="144000" indent="0" algn="just">
              <a:lnSpc>
                <a:spcPct val="125000"/>
              </a:lnSpc>
              <a:spcBef>
                <a:spcPts val="0"/>
              </a:spcBef>
              <a:buNone/>
            </a:pP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ベースラインとの差</a:t>
            </a:r>
            <a:r>
              <a:rPr lang="en-US" altLang="ja-JP"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最新実績値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6</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ベースライン</a:t>
            </a:r>
            <a:r>
              <a:rPr lang="zh-TW" altLang="en-US" sz="940">
                <a:solidFill>
                  <a:schemeClr val="tx1"/>
                </a:solidFill>
                <a:latin typeface="HG丸ｺﾞｼｯｸM-PRO" panose="020F0600000000000000" pitchFamily="50" charset="-128"/>
                <a:ea typeface="HG丸ｺﾞｼｯｸM-PRO" panose="020F0600000000000000" pitchFamily="50" charset="-128"/>
              </a:rPr>
              <a:t>実績値</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zh-TW" altLang="en-US" sz="940">
                <a:solidFill>
                  <a:schemeClr val="tx1"/>
                </a:solidFill>
                <a:latin typeface="HG丸ｺﾞｼｯｸM-PRO" panose="020F0600000000000000" pitchFamily="50" charset="-128"/>
                <a:ea typeface="HG丸ｺﾞｼｯｸM-PRO" panose="020F0600000000000000" pitchFamily="50" charset="-128"/>
              </a:rPr>
              <a:t>令和</a:t>
            </a:r>
            <a:r>
              <a:rPr lang="en-US" altLang="ja-JP" sz="940">
                <a:solidFill>
                  <a:schemeClr val="tx1"/>
                </a:solidFill>
                <a:latin typeface="HG丸ｺﾞｼｯｸM-PRO" panose="020F0600000000000000" pitchFamily="50" charset="-128"/>
                <a:ea typeface="HG丸ｺﾞｼｯｸM-PRO" panose="020F0600000000000000" pitchFamily="50" charset="-128"/>
              </a:rPr>
              <a:t>4</a:t>
            </a:r>
            <a:r>
              <a:rPr lang="zh-TW" altLang="en-US" sz="940">
                <a:solidFill>
                  <a:schemeClr val="tx1"/>
                </a:solidFill>
                <a:latin typeface="HG丸ｺﾞｼｯｸM-PRO" panose="020F0600000000000000" pitchFamily="50" charset="-128"/>
                <a:ea typeface="HG丸ｺﾞｼｯｸM-PRO" panose="020F0600000000000000" pitchFamily="50" charset="-128"/>
              </a:rPr>
              <a:t>年度</a:t>
            </a:r>
            <a:r>
              <a:rPr lang="en-US" altLang="zh-TW" sz="940">
                <a:solidFill>
                  <a:schemeClr val="tx1"/>
                </a:solidFill>
                <a:latin typeface="HG丸ｺﾞｼｯｸM-PRO" panose="020F0600000000000000" pitchFamily="50" charset="-128"/>
                <a:ea typeface="HG丸ｺﾞｼｯｸM-PRO" panose="020F0600000000000000" pitchFamily="50" charset="-128"/>
              </a:rPr>
              <a:t>)</a:t>
            </a:r>
            <a:r>
              <a:rPr lang="ja-JP" altLang="en-US" sz="940">
                <a:solidFill>
                  <a:schemeClr val="tx1"/>
                </a:solidFill>
                <a:latin typeface="HG丸ｺﾞｼｯｸM-PRO" panose="020F0600000000000000" pitchFamily="50" charset="-128"/>
                <a:ea typeface="HG丸ｺﾞｼｯｸM-PRO" panose="020F0600000000000000" pitchFamily="50" charset="-128"/>
              </a:rPr>
              <a:t>：</a:t>
            </a:r>
            <a:r>
              <a:rPr lang="en-US" altLang="ja-JP" sz="940">
                <a:solidFill>
                  <a:schemeClr val="tx1"/>
                </a:solidFill>
                <a:latin typeface="HG丸ｺﾞｼｯｸM-PRO" panose="020F0600000000000000" pitchFamily="50" charset="-128"/>
                <a:ea typeface="HG丸ｺﾞｼｯｸM-PRO" panose="020F0600000000000000" pitchFamily="50" charset="-128"/>
              </a:rPr>
              <a:t>8.4</a:t>
            </a:r>
            <a:r>
              <a:rPr lang="ja-JP" altLang="en-US" sz="940">
                <a:solidFill>
                  <a:schemeClr val="tx1"/>
                </a:solidFill>
                <a:latin typeface="HG丸ｺﾞｼｯｸM-PRO" panose="020F0600000000000000" pitchFamily="50" charset="-128"/>
                <a:ea typeface="HG丸ｺﾞｼｯｸM-PRO" panose="020F0600000000000000" pitchFamily="50" charset="-128"/>
              </a:rPr>
              <a:t>ポイント</a:t>
            </a:r>
            <a:endParaRPr lang="en-US" altLang="ja-JP" sz="940">
              <a:solidFill>
                <a:schemeClr val="tx1"/>
              </a:solidFill>
              <a:latin typeface="HG丸ｺﾞｼｯｸM-PRO" panose="020F0600000000000000" pitchFamily="50" charset="-128"/>
              <a:ea typeface="HG丸ｺﾞｼｯｸM-PRO" panose="020F0600000000000000" pitchFamily="50" charset="-128"/>
            </a:endParaRPr>
          </a:p>
        </p:txBody>
      </p:sp>
      <p:sp>
        <p:nvSpPr>
          <p:cNvPr id="12" name="コンテンツ プレースホルダー 2">
            <a:extLst>
              <a:ext uri="{FF2B5EF4-FFF2-40B4-BE49-F238E27FC236}">
                <a16:creationId xmlns:a16="http://schemas.microsoft.com/office/drawing/2014/main" id="{2F9E679B-8171-4C62-B722-490E3BEEFAE8}"/>
              </a:ext>
            </a:extLst>
          </p:cNvPr>
          <p:cNvSpPr txBox="1">
            <a:spLocks/>
          </p:cNvSpPr>
          <p:nvPr/>
        </p:nvSpPr>
        <p:spPr>
          <a:xfrm>
            <a:off x="101281" y="2049280"/>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6" name="コンテンツ プレースホルダー 2"/>
          <p:cNvSpPr txBox="1">
            <a:spLocks/>
          </p:cNvSpPr>
          <p:nvPr/>
        </p:nvSpPr>
        <p:spPr>
          <a:xfrm>
            <a:off x="101281" y="589661"/>
            <a:ext cx="5994000" cy="1368902"/>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a:solidFill>
                  <a:schemeClr val="tx1"/>
                </a:solidFill>
                <a:latin typeface="HG丸ｺﾞｼｯｸM-PRO" panose="020F0600000000000000" pitchFamily="50" charset="-128"/>
                <a:ea typeface="HG丸ｺﾞｼｯｸM-PRO" panose="020F0600000000000000" pitchFamily="50" charset="-128"/>
              </a:rPr>
              <a:t>(7)</a:t>
            </a:r>
            <a:r>
              <a:rPr lang="ja-JP" altLang="en-US" sz="1130">
                <a:solidFill>
                  <a:schemeClr val="tx1"/>
                </a:solidFill>
                <a:latin typeface="HG丸ｺﾞｼｯｸM-PRO" panose="020F0600000000000000" pitchFamily="50" charset="-128"/>
                <a:ea typeface="HG丸ｺﾞｼｯｸM-PRO" panose="020F0600000000000000" pitchFamily="50" charset="-128"/>
              </a:rPr>
              <a:t>ジェネリック医薬品使用促進事業</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平成</a:t>
            </a:r>
            <a:r>
              <a:rPr lang="en-US" altLang="ja-JP" sz="1130">
                <a:solidFill>
                  <a:schemeClr val="tx1"/>
                </a:solidFill>
                <a:latin typeface="HG丸ｺﾞｼｯｸM-PRO" panose="020F0600000000000000" pitchFamily="50" charset="-128"/>
                <a:ea typeface="HG丸ｺﾞｼｯｸM-PRO" panose="020F0600000000000000" pitchFamily="50" charset="-128"/>
              </a:rPr>
              <a:t>23</a:t>
            </a:r>
            <a:r>
              <a:rPr lang="ja-JP" altLang="en-US" sz="1130">
                <a:solidFill>
                  <a:schemeClr val="tx1"/>
                </a:solidFill>
                <a:latin typeface="HG丸ｺﾞｼｯｸM-PRO" panose="020F0600000000000000" pitchFamily="50" charset="-128"/>
                <a:ea typeface="HG丸ｺﾞｼｯｸM-PRO" panose="020F0600000000000000" pitchFamily="50" charset="-128"/>
              </a:rPr>
              <a:t>年度より、被保険者に対し、ジェネリック医薬品に切り替えることにより自己負担が軽減されることを通知し、ジェネリック医薬品の普及促進による自己負担軽減や医療費の適正化を図ることを目的として事業に取り組んできました。具体的には、ジェネリック医薬品差額通知の発送による啓発活動を行ってきました。</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42</a:t>
            </a:r>
          </a:p>
        </p:txBody>
      </p:sp>
      <p:sp>
        <p:nvSpPr>
          <p:cNvPr id="13" name="コンテンツ プレースホルダー 2">
            <a:extLst>
              <a:ext uri="{FF2B5EF4-FFF2-40B4-BE49-F238E27FC236}">
                <a16:creationId xmlns:a16="http://schemas.microsoft.com/office/drawing/2014/main" id="{07D1107F-81AA-43CD-B6BC-06FF541F454B}"/>
              </a:ext>
            </a:extLst>
          </p:cNvPr>
          <p:cNvSpPr txBox="1">
            <a:spLocks/>
          </p:cNvSpPr>
          <p:nvPr/>
        </p:nvSpPr>
        <p:spPr>
          <a:xfrm>
            <a:off x="102324" y="4804579"/>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14400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目標値と実績値の比較</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14" name="表 13">
            <a:extLst>
              <a:ext uri="{FF2B5EF4-FFF2-40B4-BE49-F238E27FC236}">
                <a16:creationId xmlns:a16="http://schemas.microsoft.com/office/drawing/2014/main" id="{73950E6C-91AA-4876-8788-3E11151406A9}"/>
              </a:ext>
            </a:extLst>
          </p:cNvPr>
          <p:cNvGraphicFramePr>
            <a:graphicFrameLocks noGrp="1"/>
          </p:cNvGraphicFramePr>
          <p:nvPr>
            <p:extLst>
              <p:ext uri="{D42A27DB-BD31-4B8C-83A1-F6EECF244321}">
                <p14:modId xmlns:p14="http://schemas.microsoft.com/office/powerpoint/2010/main" val="3366585998"/>
              </p:ext>
            </p:extLst>
          </p:nvPr>
        </p:nvGraphicFramePr>
        <p:xfrm>
          <a:off x="336076" y="2351897"/>
          <a:ext cx="5868000" cy="219978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ジェネリック医薬品の使用割合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数量ベース</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（後発医薬品数／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後発医薬品＋先発医薬品）</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81.0%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82.0%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83.0%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84.0%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78.6%</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差額通知による</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効果額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切替えによる医療費削減額</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円</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150,000,000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160,000,000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170,000,000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180,000,000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190,000,000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200,000,000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136,494,846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287,931,034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400" b="0" i="0" u="none" strike="noStrike">
                          <a:solidFill>
                            <a:srgbClr val="000000"/>
                          </a:solidFill>
                          <a:effectLst/>
                          <a:latin typeface="HG丸ｺﾞｼｯｸM-PRO" panose="020F0600000000000000" pitchFamily="50" charset="-128"/>
                          <a:ea typeface="HG丸ｺﾞｼｯｸM-PRO" panose="020F0600000000000000" pitchFamily="50" charset="-128"/>
                        </a:rPr>
                        <a:t>136,335,624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4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70000">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差額通知数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通知数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39,687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39,603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36,217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pic>
        <p:nvPicPr>
          <p:cNvPr id="3" name="図 2">
            <a:extLst>
              <a:ext uri="{FF2B5EF4-FFF2-40B4-BE49-F238E27FC236}">
                <a16:creationId xmlns:a16="http://schemas.microsoft.com/office/drawing/2014/main" id="{86C3FB22-9E93-4290-BF13-4C7190531281}"/>
              </a:ext>
            </a:extLst>
          </p:cNvPr>
          <p:cNvPicPr>
            <a:picLocks/>
          </p:cNvPicPr>
          <p:nvPr/>
        </p:nvPicPr>
        <p:blipFill>
          <a:blip r:embed="rId2"/>
          <a:stretch>
            <a:fillRect/>
          </a:stretch>
        </p:blipFill>
        <p:spPr>
          <a:xfrm>
            <a:off x="336076" y="5087476"/>
            <a:ext cx="4248000" cy="2448362"/>
          </a:xfrm>
          <a:prstGeom prst="rect">
            <a:avLst/>
          </a:prstGeom>
        </p:spPr>
      </p:pic>
    </p:spTree>
    <p:extLst>
      <p:ext uri="{BB962C8B-B14F-4D97-AF65-F5344CB8AC3E}">
        <p14:creationId xmlns:p14="http://schemas.microsoft.com/office/powerpoint/2010/main" val="41142318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43</a:t>
            </a:r>
          </a:p>
        </p:txBody>
      </p:sp>
      <p:sp>
        <p:nvSpPr>
          <p:cNvPr id="9" name="コンテンツ プレースホルダー 2">
            <a:extLst>
              <a:ext uri="{FF2B5EF4-FFF2-40B4-BE49-F238E27FC236}">
                <a16:creationId xmlns:a16="http://schemas.microsoft.com/office/drawing/2014/main" id="{B41F6A82-A01E-4E44-8BD6-F820E1E99EA7}"/>
              </a:ext>
            </a:extLst>
          </p:cNvPr>
          <p:cNvSpPr txBox="1">
            <a:spLocks/>
          </p:cNvSpPr>
          <p:nvPr/>
        </p:nvSpPr>
        <p:spPr>
          <a:xfrm>
            <a:off x="101281" y="905409"/>
            <a:ext cx="5994000" cy="2673105"/>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・後発医薬品の使用促進について記載のパンフレットを作成、府内各市町村窓口に</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配布</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被保険者証取得時（</a:t>
            </a:r>
            <a:r>
              <a:rPr lang="en-US" altLang="ja-JP" sz="1130" dirty="0">
                <a:solidFill>
                  <a:schemeClr val="tx1"/>
                </a:solidFill>
                <a:latin typeface="HG丸ｺﾞｼｯｸM-PRO" panose="020F0600000000000000" pitchFamily="50" charset="-128"/>
                <a:ea typeface="HG丸ｺﾞｼｯｸM-PRO" panose="020F0600000000000000" pitchFamily="50" charset="-128"/>
              </a:rPr>
              <a:t>8</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月一斉更新時を含む）に被保険者証にパンフレットを同封</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して郵送</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・後発医薬品の使用促進のための「ジェネリック医薬品希望カード」を作成、府内各</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市町村窓口に配布</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被保険者証取得時（月次、年齢到達者）に被保険者証にカードを同封して郵送</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回（各回約</a:t>
            </a:r>
            <a:r>
              <a:rPr lang="en-US" altLang="ja-JP" sz="1130" dirty="0">
                <a:solidFill>
                  <a:schemeClr val="tx1"/>
                </a:solidFill>
                <a:latin typeface="HG丸ｺﾞｼｯｸM-PRO" panose="020F0600000000000000" pitchFamily="50" charset="-128"/>
                <a:ea typeface="HG丸ｺﾞｼｯｸM-PRO" panose="020F0600000000000000" pitchFamily="50" charset="-128"/>
              </a:rPr>
              <a:t>20,000</a:t>
            </a:r>
            <a:r>
              <a:rPr lang="ja-JP" altLang="en-US" sz="1130" dirty="0">
                <a:solidFill>
                  <a:schemeClr val="tx1"/>
                </a:solidFill>
                <a:latin typeface="HG丸ｺﾞｼｯｸM-PRO" panose="020F0600000000000000" pitchFamily="50" charset="-128"/>
                <a:ea typeface="HG丸ｺﾞｼｯｸM-PRO" panose="020F0600000000000000" pitchFamily="50" charset="-128"/>
              </a:rPr>
              <a:t>通）被保険者に向けて差額通知を送付</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・後発医薬品のある先発医薬品（長期収載品）の選定療養に伴う、対象者の見直し</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・通知文書及び同封リーフレットに記載する内容の見直し</a:t>
            </a:r>
          </a:p>
        </p:txBody>
      </p:sp>
    </p:spTree>
    <p:extLst>
      <p:ext uri="{BB962C8B-B14F-4D97-AF65-F5344CB8AC3E}">
        <p14:creationId xmlns:p14="http://schemas.microsoft.com/office/powerpoint/2010/main" val="34633525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txBox="1">
            <a:spLocks/>
          </p:cNvSpPr>
          <p:nvPr/>
        </p:nvSpPr>
        <p:spPr>
          <a:xfrm>
            <a:off x="101281" y="589661"/>
            <a:ext cx="5994000" cy="1813647"/>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dirty="0">
                <a:solidFill>
                  <a:schemeClr val="tx1"/>
                </a:solidFill>
                <a:latin typeface="HG丸ｺﾞｼｯｸM-PRO" panose="020F0600000000000000" pitchFamily="50" charset="-128"/>
                <a:ea typeface="HG丸ｺﾞｼｯｸM-PRO" panose="020F0600000000000000" pitchFamily="50" charset="-128"/>
              </a:rPr>
              <a:t>(8)</a:t>
            </a:r>
            <a:r>
              <a:rPr lang="zh-TW" altLang="en-US" sz="1130" dirty="0">
                <a:solidFill>
                  <a:schemeClr val="tx1"/>
                </a:solidFill>
                <a:latin typeface="HG丸ｺﾞｼｯｸM-PRO" panose="020F0600000000000000" pitchFamily="50" charset="-128"/>
                <a:ea typeface="HG丸ｺﾞｼｯｸM-PRO" panose="020F0600000000000000" pitchFamily="50" charset="-128"/>
              </a:rPr>
              <a:t>重複･頻回受診者訪問指導事業等受診行動適正化事業</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平成</a:t>
            </a:r>
            <a:r>
              <a:rPr lang="en-US" altLang="ja-JP" sz="1130" dirty="0">
                <a:solidFill>
                  <a:schemeClr val="tx1"/>
                </a:solidFill>
                <a:latin typeface="HG丸ｺﾞｼｯｸM-PRO" panose="020F0600000000000000" pitchFamily="50" charset="-128"/>
                <a:ea typeface="HG丸ｺﾞｼｯｸM-PRO" panose="020F0600000000000000" pitchFamily="50" charset="-128"/>
              </a:rPr>
              <a:t>22</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レセプト情報により抽出した対象者に対し、保健師等による訪問指導を実施してきました。適正な受診を促し、傷病の早期治療及び健康の保持増進、医療費の適正化を図ることを目的としています。具体的には、過去</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カ月の医科レセプトから対象者を抽出し、パンフレットを送付、電話による訪問予約を行い、被保険者宅へ訪問指導を実施しました。ただし、令和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年度以降は新型コロナウイルス感染拡大の影響を受け、電話での指導も含まれます。</a:t>
            </a:r>
          </a:p>
        </p:txBody>
      </p:sp>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44</a:t>
            </a:r>
          </a:p>
        </p:txBody>
      </p:sp>
      <p:sp>
        <p:nvSpPr>
          <p:cNvPr id="19" name="コンテンツ プレースホルダー 2">
            <a:extLst>
              <a:ext uri="{FF2B5EF4-FFF2-40B4-BE49-F238E27FC236}">
                <a16:creationId xmlns:a16="http://schemas.microsoft.com/office/drawing/2014/main" id="{7F34AFF3-5293-4287-B7FD-74C2ECC09FDE}"/>
              </a:ext>
            </a:extLst>
          </p:cNvPr>
          <p:cNvSpPr txBox="1">
            <a:spLocks/>
          </p:cNvSpPr>
          <p:nvPr/>
        </p:nvSpPr>
        <p:spPr>
          <a:xfrm>
            <a:off x="101281" y="2426458"/>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graphicFrame>
        <p:nvGraphicFramePr>
          <p:cNvPr id="11" name="表 10">
            <a:extLst>
              <a:ext uri="{FF2B5EF4-FFF2-40B4-BE49-F238E27FC236}">
                <a16:creationId xmlns:a16="http://schemas.microsoft.com/office/drawing/2014/main" id="{36E60C3B-42B5-4C93-A7E4-ADF33100FE92}"/>
              </a:ext>
            </a:extLst>
          </p:cNvPr>
          <p:cNvGraphicFramePr>
            <a:graphicFrameLocks noGrp="1"/>
          </p:cNvGraphicFramePr>
          <p:nvPr>
            <p:extLst>
              <p:ext uri="{D42A27DB-BD31-4B8C-83A1-F6EECF244321}">
                <p14:modId xmlns:p14="http://schemas.microsoft.com/office/powerpoint/2010/main" val="2282440946"/>
              </p:ext>
            </p:extLst>
          </p:nvPr>
        </p:nvGraphicFramePr>
        <p:xfrm>
          <a:off x="336076" y="2717881"/>
          <a:ext cx="5868000" cy="393534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216945">
                <a:tc rowSpan="8">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事業実施後の改善割合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受診行動に改善があった人数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／事業実施実人数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55.0%</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51.0%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57.0%</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67.1%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人当たり効果額</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カ月単位）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改善効果を把握した者の効果額／改善効果を把握した人数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35,000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38,000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468378"/>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34,019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31,722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22,549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216945">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多剤投薬者の割合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多剤投薬者／被保険者数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216945">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4.5%</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54357216"/>
                  </a:ext>
                </a:extLst>
              </a:tr>
              <a:tr h="216945">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睡眠薬投薬者の割合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630113" rtl="0" eaLnBrk="1" fontAlgn="ctr" latinLnBrk="0" hangingPunct="1"/>
                      <a:r>
                        <a:rPr kumimoji="1" lang="ja-JP" altLang="en-US" sz="600" b="0" i="0" u="none" strike="noStrike" kern="1200" dirty="0">
                          <a:solidFill>
                            <a:srgbClr val="000000"/>
                          </a:solidFill>
                          <a:effectLst/>
                          <a:latin typeface="HG丸ｺﾞｼｯｸM-PRO" panose="020F0600000000000000" pitchFamily="50" charset="-128"/>
                          <a:ea typeface="HG丸ｺﾞｼｯｸM-PRO" panose="020F0600000000000000" pitchFamily="50" charset="-128"/>
                          <a:cs typeface="+mn-cs"/>
                        </a:rPr>
                        <a:t>睡眠薬投薬＋質問票</a:t>
                      </a:r>
                      <a:endParaRPr kumimoji="1" lang="en-US" altLang="ja-JP" sz="600" b="0" i="0" u="none" strike="noStrike" kern="1200" dirty="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ja-JP" altLang="en-US" sz="600" b="0" i="0" u="none" strike="noStrike" kern="1200" dirty="0">
                          <a:solidFill>
                            <a:srgbClr val="000000"/>
                          </a:solidFill>
                          <a:effectLst/>
                          <a:latin typeface="HG丸ｺﾞｼｯｸM-PRO" panose="020F0600000000000000" pitchFamily="50" charset="-128"/>
                          <a:ea typeface="HG丸ｺﾞｼｯｸM-PRO" panose="020F0600000000000000" pitchFamily="50" charset="-128"/>
                          <a:cs typeface="+mn-cs"/>
                        </a:rPr>
                        <a:t>（転倒･認知機能）の該当者</a:t>
                      </a:r>
                      <a:endParaRPr kumimoji="1" lang="en-US" altLang="ja-JP" sz="600" b="0" i="0" u="none" strike="noStrike" kern="1200" dirty="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ja-JP" altLang="en-US" sz="600" b="0" i="0" u="none" strike="noStrike" kern="1200" dirty="0">
                          <a:solidFill>
                            <a:srgbClr val="000000"/>
                          </a:solidFill>
                          <a:effectLst/>
                          <a:latin typeface="HG丸ｺﾞｼｯｸM-PRO" panose="020F0600000000000000" pitchFamily="50" charset="-128"/>
                          <a:ea typeface="HG丸ｺﾞｼｯｸM-PRO" panose="020F0600000000000000" pitchFamily="50" charset="-128"/>
                          <a:cs typeface="+mn-cs"/>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2945313"/>
                  </a:ext>
                </a:extLst>
              </a:tr>
              <a:tr h="216945">
                <a:tc vMerge="1">
                  <a:txBody>
                    <a:bodyPr/>
                    <a:lstStyle/>
                    <a:p>
                      <a:endParaRPr kumimoji="1" lang="ja-JP" altLang="en-US"/>
                    </a:p>
                  </a:txBody>
                  <a:tcPr/>
                </a:tc>
                <a:tc vMerge="1">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marL="0" algn="ctr" defTabSz="630113" rtl="0" eaLnBrk="1" fontAlgn="ctr" latinLnBrk="0" hangingPunct="1"/>
                      <a:endParaRPr kumimoji="1" lang="zh-TW"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66012724"/>
                  </a:ext>
                </a:extLst>
              </a:tr>
              <a:tr h="216945">
                <a:tc rowSpan="6">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候補者数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選定条件を満たす候補者数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8,000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7,800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7434334"/>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8,240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6,335</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3,036</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83786828"/>
                  </a:ext>
                </a:extLst>
              </a:tr>
              <a:tr h="216945">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指導実施数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指導実施延べ人数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620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3643708"/>
                  </a:ext>
                </a:extLst>
              </a:tr>
              <a:tr h="216945">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590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237</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125</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59890615"/>
                  </a:ext>
                </a:extLst>
              </a:tr>
              <a:tr h="270000">
                <a:tc vMerge="1">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介入率</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指導実施実人数／通知対象者数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4.4%</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782201274"/>
                  </a:ext>
                </a:extLst>
              </a:tr>
              <a:tr h="270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285565693"/>
                  </a:ext>
                </a:extLst>
              </a:tr>
            </a:tbl>
          </a:graphicData>
        </a:graphic>
      </p:graphicFrame>
      <p:sp>
        <p:nvSpPr>
          <p:cNvPr id="12" name="矢印: 右 11">
            <a:extLst>
              <a:ext uri="{FF2B5EF4-FFF2-40B4-BE49-F238E27FC236}">
                <a16:creationId xmlns:a16="http://schemas.microsoft.com/office/drawing/2014/main" id="{B94DE860-0FDC-495A-AC1B-49F5EF31730F}"/>
              </a:ext>
            </a:extLst>
          </p:cNvPr>
          <p:cNvSpPr>
            <a:spLocks/>
          </p:cNvSpPr>
          <p:nvPr/>
        </p:nvSpPr>
        <p:spPr>
          <a:xfrm>
            <a:off x="3832860" y="4396809"/>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3" name="矢印: 右 12">
            <a:extLst>
              <a:ext uri="{FF2B5EF4-FFF2-40B4-BE49-F238E27FC236}">
                <a16:creationId xmlns:a16="http://schemas.microsoft.com/office/drawing/2014/main" id="{D9B1AFA1-4496-434A-8192-ED43AA32AAFD}"/>
              </a:ext>
            </a:extLst>
          </p:cNvPr>
          <p:cNvSpPr>
            <a:spLocks/>
          </p:cNvSpPr>
          <p:nvPr/>
        </p:nvSpPr>
        <p:spPr>
          <a:xfrm>
            <a:off x="3832860" y="4822259"/>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4" name="コンテンツ プレースホルダー 2">
            <a:extLst>
              <a:ext uri="{FF2B5EF4-FFF2-40B4-BE49-F238E27FC236}">
                <a16:creationId xmlns:a16="http://schemas.microsoft.com/office/drawing/2014/main" id="{DC738936-8D60-4673-A767-935D9C1BD9F0}"/>
              </a:ext>
            </a:extLst>
          </p:cNvPr>
          <p:cNvSpPr txBox="1">
            <a:spLocks/>
          </p:cNvSpPr>
          <p:nvPr/>
        </p:nvSpPr>
        <p:spPr>
          <a:xfrm>
            <a:off x="101280" y="6646052"/>
            <a:ext cx="6199507" cy="2021003"/>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1</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月から</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月のレセプト情報より重複受診者</a:t>
            </a:r>
            <a:r>
              <a:rPr lang="en-US" altLang="ja-JP" sz="1130" dirty="0">
                <a:solidFill>
                  <a:schemeClr val="tx1"/>
                </a:solidFill>
                <a:latin typeface="HG丸ｺﾞｼｯｸM-PRO" panose="020F0600000000000000" pitchFamily="50" charset="-128"/>
                <a:ea typeface="HG丸ｺﾞｼｯｸM-PRO" panose="020F0600000000000000" pitchFamily="50" charset="-128"/>
              </a:rPr>
              <a:t>1,511</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人、頻回受診者</a:t>
            </a:r>
            <a:r>
              <a:rPr lang="en-US" altLang="ja-JP" sz="1130" dirty="0">
                <a:solidFill>
                  <a:schemeClr val="tx1"/>
                </a:solidFill>
                <a:latin typeface="HG丸ｺﾞｼｯｸM-PRO" panose="020F0600000000000000" pitchFamily="50" charset="-128"/>
                <a:ea typeface="HG丸ｺﾞｼｯｸM-PRO" panose="020F0600000000000000" pitchFamily="50" charset="-128"/>
              </a:rPr>
              <a:t>1,556</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人を</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抽出及び案内文書を送付</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・案内文書送付の対象者より、</a:t>
            </a:r>
            <a:r>
              <a:rPr lang="en-US" altLang="ja-JP" sz="1130" dirty="0">
                <a:solidFill>
                  <a:schemeClr val="tx1"/>
                </a:solidFill>
                <a:latin typeface="HG丸ｺﾞｼｯｸM-PRO" panose="020F0600000000000000" pitchFamily="50" charset="-128"/>
                <a:ea typeface="HG丸ｺﾞｼｯｸM-PRO" panose="020F0600000000000000" pitchFamily="50" charset="-128"/>
              </a:rPr>
              <a:t>95</a:t>
            </a:r>
            <a:r>
              <a:rPr lang="ja-JP" altLang="en-US" sz="1130" dirty="0">
                <a:solidFill>
                  <a:schemeClr val="tx1"/>
                </a:solidFill>
                <a:latin typeface="HG丸ｺﾞｼｯｸM-PRO" panose="020F0600000000000000" pitchFamily="50" charset="-128"/>
                <a:ea typeface="HG丸ｺﾞｼｯｸM-PRO" panose="020F0600000000000000" pitchFamily="50" charset="-128"/>
              </a:rPr>
              <a:t>人から返送があり、電話による指導</a:t>
            </a:r>
            <a:r>
              <a:rPr lang="en-US" altLang="ja-JP" sz="1130" dirty="0">
                <a:solidFill>
                  <a:schemeClr val="tx1"/>
                </a:solidFill>
                <a:latin typeface="HG丸ｺﾞｼｯｸM-PRO" panose="020F0600000000000000" pitchFamily="50" charset="-128"/>
                <a:ea typeface="HG丸ｺﾞｼｯｸM-PRO" panose="020F0600000000000000" pitchFamily="50" charset="-128"/>
              </a:rPr>
              <a:t>76</a:t>
            </a:r>
            <a:r>
              <a:rPr lang="ja-JP" altLang="en-US" sz="1130" dirty="0">
                <a:solidFill>
                  <a:schemeClr val="tx1"/>
                </a:solidFill>
                <a:latin typeface="HG丸ｺﾞｼｯｸM-PRO" panose="020F0600000000000000" pitchFamily="50" charset="-128"/>
                <a:ea typeface="HG丸ｺﾞｼｯｸM-PRO" panose="020F0600000000000000" pitchFamily="50" charset="-128"/>
              </a:rPr>
              <a:t>件、訪問に</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よる指導</a:t>
            </a:r>
            <a:r>
              <a:rPr lang="en-US" altLang="ja-JP" sz="1130" dirty="0">
                <a:solidFill>
                  <a:schemeClr val="tx1"/>
                </a:solidFill>
                <a:latin typeface="HG丸ｺﾞｼｯｸM-PRO" panose="020F0600000000000000" pitchFamily="50" charset="-128"/>
                <a:ea typeface="HG丸ｺﾞｼｯｸM-PRO" panose="020F0600000000000000" pitchFamily="50" charset="-128"/>
              </a:rPr>
              <a:t>49</a:t>
            </a:r>
            <a:r>
              <a:rPr lang="ja-JP" altLang="en-US" sz="1130" dirty="0">
                <a:solidFill>
                  <a:schemeClr val="tx1"/>
                </a:solidFill>
                <a:latin typeface="HG丸ｺﾞｼｯｸM-PRO" panose="020F0600000000000000" pitchFamily="50" charset="-128"/>
                <a:ea typeface="HG丸ｺﾞｼｯｸM-PRO" panose="020F0600000000000000" pitchFamily="50" charset="-128"/>
              </a:rPr>
              <a:t>件を行った</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・案内文書に記載する内容の見直し</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・指導等の内容について委託業者と適宜の情報共有、協議</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・重複･多剤服薬訪問指導事業への移行</a:t>
            </a:r>
          </a:p>
        </p:txBody>
      </p:sp>
    </p:spTree>
    <p:extLst>
      <p:ext uri="{BB962C8B-B14F-4D97-AF65-F5344CB8AC3E}">
        <p14:creationId xmlns:p14="http://schemas.microsoft.com/office/powerpoint/2010/main" val="174107961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45</a:t>
            </a:r>
          </a:p>
        </p:txBody>
      </p:sp>
      <p:sp>
        <p:nvSpPr>
          <p:cNvPr id="19" name="コンテンツ プレースホルダー 2">
            <a:extLst>
              <a:ext uri="{FF2B5EF4-FFF2-40B4-BE49-F238E27FC236}">
                <a16:creationId xmlns:a16="http://schemas.microsoft.com/office/drawing/2014/main" id="{7F34AFF3-5293-4287-B7FD-74C2ECC09FDE}"/>
              </a:ext>
            </a:extLst>
          </p:cNvPr>
          <p:cNvSpPr txBox="1">
            <a:spLocks/>
          </p:cNvSpPr>
          <p:nvPr/>
        </p:nvSpPr>
        <p:spPr>
          <a:xfrm>
            <a:off x="101281" y="2251803"/>
            <a:ext cx="6095669" cy="282066"/>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②評価</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sp>
        <p:nvSpPr>
          <p:cNvPr id="10" name="コンテンツ プレースホルダー 2">
            <a:extLst>
              <a:ext uri="{FF2B5EF4-FFF2-40B4-BE49-F238E27FC236}">
                <a16:creationId xmlns:a16="http://schemas.microsoft.com/office/drawing/2014/main" id="{632EC4B1-F360-40CE-9BCE-3503DDD7C0E6}"/>
              </a:ext>
            </a:extLst>
          </p:cNvPr>
          <p:cNvSpPr txBox="1">
            <a:spLocks/>
          </p:cNvSpPr>
          <p:nvPr/>
        </p:nvSpPr>
        <p:spPr>
          <a:xfrm>
            <a:off x="101281" y="589661"/>
            <a:ext cx="5994000" cy="1571425"/>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en-US" altLang="ja-JP" sz="1130" dirty="0">
                <a:solidFill>
                  <a:schemeClr val="tx1"/>
                </a:solidFill>
                <a:latin typeface="HG丸ｺﾞｼｯｸM-PRO" panose="020F0600000000000000" pitchFamily="50" charset="-128"/>
                <a:ea typeface="HG丸ｺﾞｼｯｸM-PRO" panose="020F0600000000000000" pitchFamily="50" charset="-128"/>
              </a:rPr>
              <a:t>(9)</a:t>
            </a:r>
            <a:r>
              <a:rPr lang="ja-JP" altLang="en-US" sz="1130" dirty="0">
                <a:solidFill>
                  <a:schemeClr val="tx1"/>
                </a:solidFill>
                <a:latin typeface="HG丸ｺﾞｼｯｸM-PRO" panose="020F0600000000000000" pitchFamily="50" charset="-128"/>
                <a:ea typeface="HG丸ｺﾞｼｯｸM-PRO" panose="020F0600000000000000" pitchFamily="50" charset="-128"/>
              </a:rPr>
              <a:t>高齢者の保健事業と介護予防等の一体的な実施</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①これまでの取り組み</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より、高齢者が身近な場所で健康づくりに参加するとともに、フレイル状態の高齢者を適切な医療や介護サービスにつなげ疾病予防･重症化予防を促進することにより健康寿命を延伸することを目的として事業に取り組んできました。大阪府広域連合から委託を受けた市町村において、後期高齢者のフレイル予防事業を、介護保険の地域支援事業や国民健康保険の保健事業と一体的に実施します。</a:t>
            </a:r>
          </a:p>
        </p:txBody>
      </p:sp>
      <p:graphicFrame>
        <p:nvGraphicFramePr>
          <p:cNvPr id="7" name="表 6">
            <a:extLst>
              <a:ext uri="{FF2B5EF4-FFF2-40B4-BE49-F238E27FC236}">
                <a16:creationId xmlns:a16="http://schemas.microsoft.com/office/drawing/2014/main" id="{5109D1C2-39F3-4EE5-AA3A-BA527A96EB22}"/>
              </a:ext>
            </a:extLst>
          </p:cNvPr>
          <p:cNvGraphicFramePr>
            <a:graphicFrameLocks noGrp="1"/>
          </p:cNvGraphicFramePr>
          <p:nvPr>
            <p:extLst>
              <p:ext uri="{D42A27DB-BD31-4B8C-83A1-F6EECF244321}">
                <p14:modId xmlns:p14="http://schemas.microsoft.com/office/powerpoint/2010/main" val="2628599766"/>
              </p:ext>
            </p:extLst>
          </p:nvPr>
        </p:nvGraphicFramePr>
        <p:xfrm>
          <a:off x="336076" y="2538168"/>
          <a:ext cx="5868000" cy="6336000"/>
        </p:xfrm>
        <a:graphic>
          <a:graphicData uri="http://schemas.openxmlformats.org/drawingml/2006/table">
            <a:tbl>
              <a:tblPr/>
              <a:tblGrid>
                <a:gridCol w="216000">
                  <a:extLst>
                    <a:ext uri="{9D8B030D-6E8A-4147-A177-3AD203B41FA5}">
                      <a16:colId xmlns:a16="http://schemas.microsoft.com/office/drawing/2014/main" val="670666336"/>
                    </a:ext>
                  </a:extLst>
                </a:gridCol>
                <a:gridCol w="216000">
                  <a:extLst>
                    <a:ext uri="{9D8B030D-6E8A-4147-A177-3AD203B41FA5}">
                      <a16:colId xmlns:a16="http://schemas.microsoft.com/office/drawing/2014/main" val="2169539778"/>
                    </a:ext>
                  </a:extLst>
                </a:gridCol>
                <a:gridCol w="792000">
                  <a:extLst>
                    <a:ext uri="{9D8B030D-6E8A-4147-A177-3AD203B41FA5}">
                      <a16:colId xmlns:a16="http://schemas.microsoft.com/office/drawing/2014/main" val="2757318472"/>
                    </a:ext>
                  </a:extLst>
                </a:gridCol>
                <a:gridCol w="1116000">
                  <a:extLst>
                    <a:ext uri="{9D8B030D-6E8A-4147-A177-3AD203B41FA5}">
                      <a16:colId xmlns:a16="http://schemas.microsoft.com/office/drawing/2014/main" val="4173907583"/>
                    </a:ext>
                  </a:extLst>
                </a:gridCol>
                <a:gridCol w="360000">
                  <a:extLst>
                    <a:ext uri="{9D8B030D-6E8A-4147-A177-3AD203B41FA5}">
                      <a16:colId xmlns:a16="http://schemas.microsoft.com/office/drawing/2014/main" val="1054781398"/>
                    </a:ext>
                  </a:extLst>
                </a:gridCol>
                <a:gridCol w="396000">
                  <a:extLst>
                    <a:ext uri="{9D8B030D-6E8A-4147-A177-3AD203B41FA5}">
                      <a16:colId xmlns:a16="http://schemas.microsoft.com/office/drawing/2014/main" val="558123325"/>
                    </a:ext>
                  </a:extLst>
                </a:gridCol>
                <a:gridCol w="396000">
                  <a:extLst>
                    <a:ext uri="{9D8B030D-6E8A-4147-A177-3AD203B41FA5}">
                      <a16:colId xmlns:a16="http://schemas.microsoft.com/office/drawing/2014/main" val="2408975947"/>
                    </a:ext>
                  </a:extLst>
                </a:gridCol>
                <a:gridCol w="396000">
                  <a:extLst>
                    <a:ext uri="{9D8B030D-6E8A-4147-A177-3AD203B41FA5}">
                      <a16:colId xmlns:a16="http://schemas.microsoft.com/office/drawing/2014/main" val="957285942"/>
                    </a:ext>
                  </a:extLst>
                </a:gridCol>
                <a:gridCol w="396000">
                  <a:extLst>
                    <a:ext uri="{9D8B030D-6E8A-4147-A177-3AD203B41FA5}">
                      <a16:colId xmlns:a16="http://schemas.microsoft.com/office/drawing/2014/main" val="3847231830"/>
                    </a:ext>
                  </a:extLst>
                </a:gridCol>
                <a:gridCol w="396000">
                  <a:extLst>
                    <a:ext uri="{9D8B030D-6E8A-4147-A177-3AD203B41FA5}">
                      <a16:colId xmlns:a16="http://schemas.microsoft.com/office/drawing/2014/main" val="712030545"/>
                    </a:ext>
                  </a:extLst>
                </a:gridCol>
                <a:gridCol w="396000">
                  <a:extLst>
                    <a:ext uri="{9D8B030D-6E8A-4147-A177-3AD203B41FA5}">
                      <a16:colId xmlns:a16="http://schemas.microsoft.com/office/drawing/2014/main" val="441643598"/>
                    </a:ext>
                  </a:extLst>
                </a:gridCol>
                <a:gridCol w="396000">
                  <a:extLst>
                    <a:ext uri="{9D8B030D-6E8A-4147-A177-3AD203B41FA5}">
                      <a16:colId xmlns:a16="http://schemas.microsoft.com/office/drawing/2014/main" val="1744407973"/>
                    </a:ext>
                  </a:extLst>
                </a:gridCol>
                <a:gridCol w="396000">
                  <a:extLst>
                    <a:ext uri="{9D8B030D-6E8A-4147-A177-3AD203B41FA5}">
                      <a16:colId xmlns:a16="http://schemas.microsoft.com/office/drawing/2014/main" val="2811888859"/>
                    </a:ext>
                  </a:extLst>
                </a:gridCol>
              </a:tblGrid>
              <a:tr h="360000">
                <a:tc row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項目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No.</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1" i="0" u="none" strike="noStrike">
                          <a:solidFill>
                            <a:srgbClr val="000000"/>
                          </a:solidFill>
                          <a:effectLst/>
                          <a:latin typeface="HG丸ｺﾞｼｯｸM-PRO" panose="020F0600000000000000" pitchFamily="50" charset="-128"/>
                          <a:ea typeface="HG丸ｺﾞｼｯｸM-PRO" panose="020F0600000000000000" pitchFamily="50" charset="-128"/>
                        </a:rPr>
                        <a:t>評価指標</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gridSpan="2">
                  <a:txBody>
                    <a:bodyPr/>
                    <a:lstStyle/>
                    <a:p>
                      <a:pPr algn="ctr" fontAlgn="ctr"/>
                      <a:r>
                        <a:rPr lang="ja-JP" altLang="en-US" sz="600" b="1" i="0" u="none" strike="noStrike" dirty="0">
                          <a:solidFill>
                            <a:srgbClr val="000000"/>
                          </a:solidFill>
                          <a:effectLst/>
                          <a:latin typeface="HG丸ｺﾞｼｯｸM-PRO" panose="020F0600000000000000" pitchFamily="50" charset="-128"/>
                          <a:ea typeface="HG丸ｺﾞｼｯｸM-PRO" panose="020F0600000000000000" pitchFamily="50" charset="-128"/>
                        </a:rPr>
                        <a:t>評価対象･方法</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hMerge="1">
                  <a:txBody>
                    <a:bodyPr/>
                    <a:lstStyle/>
                    <a:p>
                      <a:pPr algn="ctr" fontAlgn="ct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計画</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策定時</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a:t>
                      </a:r>
                      <a:endParaRPr lang="en-US" altLang="zh-TW"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gridSpan="7">
                  <a:txBody>
                    <a:bodyPr/>
                    <a:lstStyle/>
                    <a:p>
                      <a:pPr algn="ctr" fontAlgn="ct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目標値</a:t>
                      </a: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a:t>
                      </a:r>
                      <a:r>
                        <a:rPr lang="zh-TW"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76754301"/>
                  </a:ext>
                </a:extLst>
              </a:tr>
              <a:tr h="432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en-US" altLang="ja-JP" sz="600">
                          <a:latin typeface="HG丸ｺﾞｼｯｸM-PRO" panose="020F0600000000000000" pitchFamily="50" charset="-128"/>
                          <a:ea typeface="HG丸ｺﾞｼｯｸM-PRO" panose="020F0600000000000000" pitchFamily="50" charset="-128"/>
                        </a:rPr>
                        <a:t>2022</a:t>
                      </a:r>
                    </a:p>
                    <a:p>
                      <a:pPr algn="ctr"/>
                      <a:r>
                        <a:rPr kumimoji="1" lang="en-US" altLang="ja-JP" sz="600">
                          <a:latin typeface="HG丸ｺﾞｼｯｸM-PRO" panose="020F0600000000000000" pitchFamily="50" charset="-128"/>
                          <a:ea typeface="HG丸ｺﾞｼｯｸM-PRO" panose="020F0600000000000000" pitchFamily="50" charset="-128"/>
                        </a:rPr>
                        <a:t>(</a:t>
                      </a:r>
                      <a:r>
                        <a:rPr kumimoji="1" lang="ja-JP" altLang="en-US" sz="600">
                          <a:latin typeface="HG丸ｺﾞｼｯｸM-PRO" panose="020F0600000000000000" pitchFamily="50" charset="-128"/>
                          <a:ea typeface="HG丸ｺﾞｼｯｸM-PRO" panose="020F0600000000000000" pitchFamily="50" charset="-128"/>
                        </a:rPr>
                        <a:t>令和</a:t>
                      </a:r>
                      <a:r>
                        <a:rPr kumimoji="1" lang="en-US" altLang="ja-JP" sz="600">
                          <a:latin typeface="HG丸ｺﾞｼｯｸM-PRO" panose="020F0600000000000000" pitchFamily="50" charset="-128"/>
                          <a:ea typeface="HG丸ｺﾞｼｯｸM-PRO" panose="020F0600000000000000" pitchFamily="50" charset="-128"/>
                        </a:rPr>
                        <a:t>4)</a:t>
                      </a:r>
                    </a:p>
                    <a:p>
                      <a:pPr algn="ctr"/>
                      <a:r>
                        <a:rPr kumimoji="1" lang="ja-JP" altLang="en-US" sz="600">
                          <a:latin typeface="HG丸ｺﾞｼｯｸM-PRO" panose="020F0600000000000000" pitchFamily="50" charset="-128"/>
                          <a:ea typeface="HG丸ｺﾞｼｯｸM-PRO" panose="020F0600000000000000" pitchFamily="50" charset="-128"/>
                        </a:rPr>
                        <a:t>年度</a:t>
                      </a: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2023</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FF6EA"/>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2024</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2025</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2026</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8)</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2027</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9)</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2028</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10</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a:txBody>
                    <a:bodyPr/>
                    <a:lstStyle/>
                    <a:p>
                      <a:pPr algn="ctr" fontAlgn="ctr"/>
                      <a: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2029</a:t>
                      </a:r>
                      <a:br>
                        <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b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令和</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11)</a:t>
                      </a: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年度</a:t>
                      </a:r>
                      <a:endParaRPr 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extLst>
                  <a:ext uri="{0D108BD9-81ED-4DB2-BD59-A6C34878D82A}">
                    <a16:rowId xmlns:a16="http://schemas.microsoft.com/office/drawing/2014/main" val="1441556071"/>
                  </a:ext>
                </a:extLst>
              </a:tr>
              <a:tr h="198000">
                <a:tc rowSpan="1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アウトカム</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低栄養該当者の割合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低栄養該当者数／被保険者数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243306437"/>
                  </a:ext>
                </a:extLst>
              </a:tr>
              <a:tr h="198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0.7%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817374185"/>
                  </a:ext>
                </a:extLst>
              </a:tr>
              <a:tr h="198000">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該当者の割合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身体的フレイル該当者数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17468378"/>
                  </a:ext>
                </a:extLst>
              </a:tr>
              <a:tr h="198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3.8%</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88097418"/>
                  </a:ext>
                </a:extLst>
              </a:tr>
              <a:tr h="198000">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オーラルフレイル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該当者の割合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オーラルフレイル該当者数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l"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916291417"/>
                  </a:ext>
                </a:extLst>
              </a:tr>
              <a:tr h="19800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854357216"/>
                  </a:ext>
                </a:extLst>
              </a:tr>
              <a:tr h="198000">
                <a:tc vMerge="1">
                  <a:txBody>
                    <a:bodyPr/>
                    <a:lstStyle/>
                    <a:p>
                      <a:endParaRPr kumimoji="1" lang="ja-JP" altLang="en-US"/>
                    </a:p>
                  </a:txBody>
                  <a:tcPr/>
                </a:tc>
                <a:tc rowSpan="2">
                  <a:txBody>
                    <a:bodyPr/>
                    <a:lstStyle/>
                    <a:p>
                      <a:pPr marL="0" algn="ctr" defTabSz="630113" rtl="0" eaLnBrk="1" fontAlgn="ctr" latinLnBrk="0" hangingPunct="1"/>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chemeClr val="tx1"/>
                          </a:solidFill>
                          <a:effectLst/>
                          <a:latin typeface="HG丸ｺﾞｼｯｸM-PRO" panose="020F0600000000000000" pitchFamily="50" charset="-128"/>
                          <a:ea typeface="HG丸ｺﾞｼｯｸM-PRO" panose="020F0600000000000000" pitchFamily="50" charset="-128"/>
                        </a:rPr>
                        <a:t>骨折患者の割合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被保険</a:t>
                      </a:r>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p>
                      <a:pPr marL="0" algn="ctr" defTabSz="630113" rtl="0" eaLnBrk="1" fontAlgn="ctr" latinLnBrk="0" hangingPunct="1"/>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者</a:t>
                      </a:r>
                      <a:r>
                        <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1,000</a:t>
                      </a:r>
                      <a:r>
                        <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2945313"/>
                  </a:ext>
                </a:extLst>
              </a:tr>
              <a:tr h="198000">
                <a:tc vMerge="1">
                  <a:txBody>
                    <a:bodyPr/>
                    <a:lstStyle/>
                    <a:p>
                      <a:endParaRPr kumimoji="1" lang="ja-JP" altLang="en-US"/>
                    </a:p>
                  </a:txBody>
                  <a:tcPr/>
                </a:tc>
                <a:tc vMerge="1">
                  <a:txBody>
                    <a:bodyPr/>
                    <a:lstStyle/>
                    <a:p>
                      <a:pPr marL="0" algn="ctr" defTabSz="630113" rtl="0" eaLnBrk="1" fontAlgn="ctr" latinLnBrk="0" hangingPunct="1"/>
                      <a:endParaRPr kumimoji="1" lang="en-US" altLang="ja-JP"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marL="0" algn="ctr" defTabSz="630113" rtl="0" eaLnBrk="1" fontAlgn="ctr" latinLnBrk="0" hangingPunct="1"/>
                      <a:endParaRPr kumimoji="1" lang="zh-TW"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marL="0" algn="ctr" defTabSz="630113" rtl="0" eaLnBrk="1" fontAlgn="ctr" latinLnBrk="0" hangingPunct="1"/>
                      <a:endParaRPr kumimoji="1" lang="ja-JP" altLang="en-US" sz="600" b="0" i="0" u="none" strike="noStrike" kern="120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178</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235</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236</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noProof="0">
                        <a:solidFill>
                          <a:srgbClr val="000000"/>
                        </a:solidFill>
                        <a:effectLst/>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66012724"/>
                  </a:ext>
                </a:extLst>
              </a:tr>
              <a:tr h="198000">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chemeClr val="tx1"/>
                          </a:solidFill>
                          <a:effectLst/>
                          <a:latin typeface="HG丸ｺﾞｼｯｸM-PRO" panose="020F0600000000000000" pitchFamily="50" charset="-128"/>
                          <a:ea typeface="HG丸ｺﾞｼｯｸM-PRO" panose="020F0600000000000000" pitchFamily="50" charset="-128"/>
                        </a:rPr>
                        <a:t>誤嚥性肺炎患者の</a:t>
                      </a:r>
                      <a:endParaRPr lang="en-US" altLang="ja-JP" sz="600" b="0" i="0" u="none" strike="noStrike">
                        <a:solidFill>
                          <a:schemeClr val="tx1"/>
                        </a:solidFill>
                        <a:effectLst/>
                        <a:latin typeface="HG丸ｺﾞｼｯｸM-PRO" panose="020F0600000000000000" pitchFamily="50" charset="-128"/>
                        <a:ea typeface="HG丸ｺﾞｼｯｸM-PRO" panose="020F0600000000000000" pitchFamily="50" charset="-128"/>
                      </a:endParaRPr>
                    </a:p>
                    <a:p>
                      <a:pPr marL="0" marR="0" lvl="0" indent="0" algn="ctr" defTabSz="630113" rtl="0" eaLnBrk="1" fontAlgn="ctr" latinLnBrk="0" hangingPunct="1">
                        <a:lnSpc>
                          <a:spcPct val="100000"/>
                        </a:lnSpc>
                        <a:spcBef>
                          <a:spcPts val="0"/>
                        </a:spcBef>
                        <a:spcAft>
                          <a:spcPts val="0"/>
                        </a:spcAft>
                        <a:buClrTx/>
                        <a:buSzTx/>
                        <a:buFontTx/>
                        <a:buNone/>
                        <a:tabLst/>
                        <a:defRPr/>
                      </a:pPr>
                      <a:r>
                        <a:rPr lang="ja-JP" altLang="en-US" sz="600" b="0" i="0" u="none" strike="noStrike">
                          <a:solidFill>
                            <a:schemeClr val="tx1"/>
                          </a:solidFill>
                          <a:effectLst/>
                          <a:latin typeface="HG丸ｺﾞｼｯｸM-PRO" panose="020F0600000000000000" pitchFamily="50" charset="-128"/>
                          <a:ea typeface="HG丸ｺﾞｼｯｸM-PRO" panose="020F0600000000000000" pitchFamily="50" charset="-128"/>
                        </a:rPr>
                        <a:t>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1,000</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人当たりの患者数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17434334"/>
                  </a:ext>
                </a:extLst>
              </a:tr>
              <a:tr h="198000">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44</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47</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人</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83786828"/>
                  </a:ext>
                </a:extLst>
              </a:tr>
              <a:tr h="198000">
                <a:tc vMerge="1">
                  <a:txBody>
                    <a:bodyPr/>
                    <a:lstStyle/>
                    <a:p>
                      <a:endParaRPr kumimoji="1" lang="ja-JP" altLang="en-US"/>
                    </a:p>
                  </a:txBody>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健康状態不明者の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割合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健康状態不明者数</a:t>
                      </a:r>
                      <a:endParaRPr lang="en-US" altLang="zh-CN"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／被保険者数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ja-JP" altLang="en-US" sz="600" b="0" i="0" u="none" strike="noStrike">
                        <a:solidFill>
                          <a:srgbClr val="80808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73643708"/>
                  </a:ext>
                </a:extLst>
              </a:tr>
              <a:tr h="198000">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1.5%</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marR="0" lvl="0" indent="0" algn="r" defTabSz="630113" rtl="0" eaLnBrk="1" fontAlgn="ctr" latinLnBrk="0" hangingPunct="1">
                        <a:lnSpc>
                          <a:spcPct val="100000"/>
                        </a:lnSpc>
                        <a:spcBef>
                          <a:spcPts val="0"/>
                        </a:spcBef>
                        <a:spcAft>
                          <a:spcPts val="0"/>
                        </a:spcAft>
                        <a:buClrTx/>
                        <a:buSzTx/>
                        <a:buFontTx/>
                        <a:buNone/>
                        <a:tabLst/>
                        <a:defRPr/>
                      </a:pPr>
                      <a:endParaRPr kumimoji="1" lang="en-US" altLang="ja-JP" sz="600" b="0" i="0" u="none" strike="noStrike" kern="1200" cap="none" spc="0" normalizeH="0" baseline="0" noProof="0">
                        <a:ln>
                          <a:noFill/>
                        </a:ln>
                        <a:solidFill>
                          <a:srgbClr val="000000"/>
                        </a:solidFill>
                        <a:effectLst/>
                        <a:uLnTx/>
                        <a:uFillTx/>
                        <a:latin typeface="HG丸ｺﾞｼｯｸM-PRO" panose="020F0600000000000000" pitchFamily="50" charset="-128"/>
                        <a:ea typeface="HG丸ｺﾞｼｯｸM-PRO" panose="020F0600000000000000" pitchFamily="50" charset="-128"/>
                        <a:cs typeface="+mn-cs"/>
                      </a:endParaRPr>
                    </a:p>
                  </a:txBody>
                  <a:tcPr marL="0" marR="0" marT="0"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759890615"/>
                  </a:ext>
                </a:extLst>
              </a:tr>
              <a:tr h="198000">
                <a:tc vMerge="1">
                  <a:txBody>
                    <a:bodyPr/>
                    <a:lstStyle/>
                    <a:p>
                      <a:endParaRPr kumimoji="1" lang="ja-JP" altLang="en-US"/>
                    </a:p>
                  </a:txBody>
                  <a:tcPr>
                    <a:lnT w="6350" cap="flat" cmpd="sng" algn="ctr">
                      <a:solidFill>
                        <a:srgbClr val="000000"/>
                      </a:solidFill>
                      <a:prstDash val="solid"/>
                      <a:round/>
                      <a:headEnd type="none" w="med" len="med"/>
                      <a:tailEnd type="none" w="med" len="med"/>
                    </a:lnT>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一体的実施の取り組みにかかる市町村</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自己評価</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市町村自己評価平均点</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2.75/3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108488272"/>
                  </a:ext>
                </a:extLst>
              </a:tr>
              <a:tr h="198000">
                <a:tc vMerge="1">
                  <a:txBody>
                    <a:bodyPr/>
                    <a:lstStyle/>
                    <a:p>
                      <a:endParaRPr kumimoji="1" lang="ja-JP" altLang="en-US"/>
                    </a:p>
                  </a:txBody>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zh-TW"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2.5/3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2.6/3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点</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4078733057"/>
                  </a:ext>
                </a:extLst>
              </a:tr>
              <a:tr h="198000">
                <a:tc rowSpan="14">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アウトプット</a:t>
                      </a:r>
                    </a:p>
                  </a:txBody>
                  <a:tcPr marL="0" marR="0" marT="0" marB="0" vert="eaVert"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取り組む市町村数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（ハイリスク）</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22/43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18783186"/>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9/43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20/43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632196497"/>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身体的フレイルに</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取り組む市町村数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（ポピュレーション）</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2472868724"/>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42/43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41/43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735011415"/>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口腔に取り組む</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（ハイリスク）</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21/43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32/43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502591011"/>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23/43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39338050"/>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口腔に取り組む</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（ポピュレーション）</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29/43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37/43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40/43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80515068"/>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29/43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28/43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36/43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132049618"/>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5</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ハイリスクアプローチを</a:t>
                      </a: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項目以上</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取り組む市町村数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取</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り</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組</a:t>
                      </a: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み</a:t>
                      </a:r>
                      <a:r>
                        <a:rPr lang="zh-CN"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市町村数／全市町村数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24/43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27/43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31/43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35/43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39/43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43/43</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583999182"/>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17/43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16/43</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27/43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953153833"/>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市町村への</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研修･担当者会の</a:t>
                      </a:r>
                      <a:endParaRPr lang="en-US" altLang="ja-JP" sz="600" b="0" i="0" u="none" strike="noStrike" dirty="0">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実施状況</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研修･会議の実施回数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201719777"/>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794003116"/>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7</a:t>
                      </a:r>
                    </a:p>
                  </a:txBody>
                  <a:tcPr marL="0" marR="0" marT="0"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rowSpan="2">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関係機関連携促進の</a:t>
                      </a: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研修等の実施</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ja-JP" altLang="en-US" sz="600" b="0" i="0" u="none" strike="noStrike" dirty="0">
                          <a:solidFill>
                            <a:srgbClr val="000000"/>
                          </a:solidFill>
                          <a:effectLst/>
                          <a:latin typeface="HG丸ｺﾞｼｯｸM-PRO" panose="020F0600000000000000" pitchFamily="50" charset="-128"/>
                          <a:ea typeface="HG丸ｺﾞｼｯｸM-PRO" panose="020F0600000000000000" pitchFamily="50" charset="-128"/>
                        </a:rPr>
                        <a:t>研修･事業説明等の実施回数</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目標値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471856208"/>
                  </a:ext>
                </a:extLst>
              </a:tr>
              <a:tr h="198000">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vert="eaVert" anchor="ct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DEBF7"/>
                    </a:solidFill>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buNone/>
                      </a:pP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実績値</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en-US" altLang="ja-JP" sz="600" b="0" i="0" u="none" strike="noStrike">
                          <a:solidFill>
                            <a:srgbClr val="000000"/>
                          </a:solidFill>
                          <a:effectLst/>
                          <a:latin typeface="HG丸ｺﾞｼｯｸM-PRO" panose="020F0600000000000000" pitchFamily="50" charset="-128"/>
                          <a:ea typeface="HG丸ｺﾞｼｯｸM-PRO" panose="020F0600000000000000" pitchFamily="50" charset="-128"/>
                        </a:rPr>
                        <a:t>4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r" fontAlgn="ctr"/>
                      <a:r>
                        <a:rPr lang="ja-JP" altLang="en-US" sz="600" b="0" i="0" u="none" strike="noStrike">
                          <a:solidFill>
                            <a:srgbClr val="000000"/>
                          </a:solidFill>
                          <a:effectLst/>
                          <a:latin typeface="HG丸ｺﾞｼｯｸM-PRO" panose="020F0600000000000000" pitchFamily="50" charset="-128"/>
                          <a:ea typeface="HG丸ｺﾞｼｯｸM-PRO" panose="020F0600000000000000" pitchFamily="50" charset="-128"/>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908684274"/>
                  </a:ext>
                </a:extLst>
              </a:tr>
            </a:tbl>
          </a:graphicData>
        </a:graphic>
      </p:graphicFrame>
      <p:sp>
        <p:nvSpPr>
          <p:cNvPr id="9" name="矢印: 右 8">
            <a:extLst>
              <a:ext uri="{FF2B5EF4-FFF2-40B4-BE49-F238E27FC236}">
                <a16:creationId xmlns:a16="http://schemas.microsoft.com/office/drawing/2014/main" id="{FED4E116-EC7A-45D7-822B-A34C936226E4}"/>
              </a:ext>
            </a:extLst>
          </p:cNvPr>
          <p:cNvSpPr>
            <a:spLocks/>
          </p:cNvSpPr>
          <p:nvPr/>
        </p:nvSpPr>
        <p:spPr>
          <a:xfrm>
            <a:off x="3832860" y="3329984"/>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1" name="矢印: 右 10">
            <a:extLst>
              <a:ext uri="{FF2B5EF4-FFF2-40B4-BE49-F238E27FC236}">
                <a16:creationId xmlns:a16="http://schemas.microsoft.com/office/drawing/2014/main" id="{FD7E3DA3-1863-493C-BCC3-A6DCCDD557FF}"/>
              </a:ext>
            </a:extLst>
          </p:cNvPr>
          <p:cNvSpPr>
            <a:spLocks/>
          </p:cNvSpPr>
          <p:nvPr/>
        </p:nvSpPr>
        <p:spPr>
          <a:xfrm>
            <a:off x="3832860" y="3725270"/>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2" name="矢印: 右 11">
            <a:extLst>
              <a:ext uri="{FF2B5EF4-FFF2-40B4-BE49-F238E27FC236}">
                <a16:creationId xmlns:a16="http://schemas.microsoft.com/office/drawing/2014/main" id="{7855504D-790E-4B58-995F-5D3B3A484D38}"/>
              </a:ext>
            </a:extLst>
          </p:cNvPr>
          <p:cNvSpPr>
            <a:spLocks/>
          </p:cNvSpPr>
          <p:nvPr/>
        </p:nvSpPr>
        <p:spPr>
          <a:xfrm>
            <a:off x="3832860" y="4120569"/>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3" name="矢印: 右 12">
            <a:extLst>
              <a:ext uri="{FF2B5EF4-FFF2-40B4-BE49-F238E27FC236}">
                <a16:creationId xmlns:a16="http://schemas.microsoft.com/office/drawing/2014/main" id="{2556F47D-D49B-460B-A9C0-B0D69D8C55CC}"/>
              </a:ext>
            </a:extLst>
          </p:cNvPr>
          <p:cNvSpPr>
            <a:spLocks/>
          </p:cNvSpPr>
          <p:nvPr/>
        </p:nvSpPr>
        <p:spPr>
          <a:xfrm>
            <a:off x="3832860" y="4515854"/>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4" name="矢印: 右 13">
            <a:extLst>
              <a:ext uri="{FF2B5EF4-FFF2-40B4-BE49-F238E27FC236}">
                <a16:creationId xmlns:a16="http://schemas.microsoft.com/office/drawing/2014/main" id="{60489280-064F-4603-B5DA-1A78839F90F2}"/>
              </a:ext>
            </a:extLst>
          </p:cNvPr>
          <p:cNvSpPr>
            <a:spLocks/>
          </p:cNvSpPr>
          <p:nvPr/>
        </p:nvSpPr>
        <p:spPr>
          <a:xfrm>
            <a:off x="3832860" y="4906386"/>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
        <p:nvSpPr>
          <p:cNvPr id="15" name="矢印: 右 14">
            <a:extLst>
              <a:ext uri="{FF2B5EF4-FFF2-40B4-BE49-F238E27FC236}">
                <a16:creationId xmlns:a16="http://schemas.microsoft.com/office/drawing/2014/main" id="{59E1911D-F54C-4596-A3CA-40741718B147}"/>
              </a:ext>
            </a:extLst>
          </p:cNvPr>
          <p:cNvSpPr>
            <a:spLocks/>
          </p:cNvSpPr>
          <p:nvPr/>
        </p:nvSpPr>
        <p:spPr>
          <a:xfrm>
            <a:off x="3832860" y="5311220"/>
            <a:ext cx="2363754" cy="190500"/>
          </a:xfrm>
          <a:prstGeom prst="rightArrow">
            <a:avLst/>
          </a:prstGeom>
          <a:solidFill>
            <a:schemeClr val="accent5">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600">
                <a:latin typeface="HG丸ｺﾞｼｯｸM-PRO" panose="020F0600000000000000" pitchFamily="50" charset="-128"/>
                <a:ea typeface="HG丸ｺﾞｼｯｸM-PRO" panose="020F0600000000000000" pitchFamily="50" charset="-128"/>
              </a:rPr>
              <a:t>前年度を下回る</a:t>
            </a:r>
          </a:p>
        </p:txBody>
      </p:sp>
    </p:spTree>
    <p:extLst>
      <p:ext uri="{BB962C8B-B14F-4D97-AF65-F5344CB8AC3E}">
        <p14:creationId xmlns:p14="http://schemas.microsoft.com/office/powerpoint/2010/main" val="15735485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ー 10">
            <a:extLst>
              <a:ext uri="{FF2B5EF4-FFF2-40B4-BE49-F238E27FC236}">
                <a16:creationId xmlns:a16="http://schemas.microsoft.com/office/drawing/2014/main" id="{E8037B39-7D0F-41D8-9F4F-A37A6EEBEE2A}"/>
              </a:ext>
            </a:extLst>
          </p:cNvPr>
          <p:cNvSpPr txBox="1">
            <a:spLocks/>
          </p:cNvSpPr>
          <p:nvPr/>
        </p:nvSpPr>
        <p:spPr>
          <a:xfrm>
            <a:off x="2788067"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46</a:t>
            </a:r>
          </a:p>
        </p:txBody>
      </p:sp>
      <p:sp>
        <p:nvSpPr>
          <p:cNvPr id="7" name="コンテンツ プレースホルダー 2">
            <a:extLst>
              <a:ext uri="{FF2B5EF4-FFF2-40B4-BE49-F238E27FC236}">
                <a16:creationId xmlns:a16="http://schemas.microsoft.com/office/drawing/2014/main" id="{16ED85FB-F06E-4D90-B5AC-EAD16EBAB02B}"/>
              </a:ext>
            </a:extLst>
          </p:cNvPr>
          <p:cNvSpPr txBox="1">
            <a:spLocks/>
          </p:cNvSpPr>
          <p:nvPr/>
        </p:nvSpPr>
        <p:spPr>
          <a:xfrm>
            <a:off x="101281" y="905409"/>
            <a:ext cx="5994000" cy="3107839"/>
          </a:xfrm>
          <a:prstGeom prst="rect">
            <a:avLst/>
          </a:prstGeom>
        </p:spPr>
        <p:txBody>
          <a:bodyPr vert="horz" wrap="square" lIns="90000" tIns="46800" rIns="90000" bIns="46800"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③事業の進捗状況･課題と改善策</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年は</a:t>
            </a:r>
            <a:r>
              <a:rPr lang="en-US" altLang="ja-JP" sz="1130" dirty="0">
                <a:solidFill>
                  <a:schemeClr val="tx1"/>
                </a:solidFill>
                <a:latin typeface="HG丸ｺﾞｼｯｸM-PRO" panose="020F0600000000000000" pitchFamily="50" charset="-128"/>
                <a:ea typeface="HG丸ｺﾞｼｯｸM-PRO" panose="020F0600000000000000" pitchFamily="50" charset="-128"/>
              </a:rPr>
              <a:t>43</a:t>
            </a:r>
            <a:r>
              <a:rPr lang="ja-JP" altLang="en-US" sz="1130" dirty="0">
                <a:solidFill>
                  <a:schemeClr val="tx1"/>
                </a:solidFill>
                <a:latin typeface="HG丸ｺﾞｼｯｸM-PRO" panose="020F0600000000000000" pitchFamily="50" charset="-128"/>
                <a:ea typeface="HG丸ｺﾞｼｯｸM-PRO" panose="020F0600000000000000" pitchFamily="50" charset="-128"/>
              </a:rPr>
              <a:t>市町村が</a:t>
            </a:r>
            <a:r>
              <a:rPr lang="en-US" altLang="ja-JP" sz="1130" dirty="0">
                <a:solidFill>
                  <a:schemeClr val="tx1"/>
                </a:solidFill>
                <a:latin typeface="HG丸ｺﾞｼｯｸM-PRO" panose="020F0600000000000000" pitchFamily="50" charset="-128"/>
                <a:ea typeface="HG丸ｺﾞｼｯｸM-PRO" panose="020F0600000000000000" pitchFamily="50" charset="-128"/>
              </a:rPr>
              <a:t>4</a:t>
            </a:r>
            <a:r>
              <a:rPr lang="ja-JP" altLang="en-US" sz="1130" dirty="0">
                <a:solidFill>
                  <a:schemeClr val="tx1"/>
                </a:solidFill>
                <a:latin typeface="HG丸ｺﾞｼｯｸM-PRO" panose="020F0600000000000000" pitchFamily="50" charset="-128"/>
                <a:ea typeface="HG丸ｺﾞｼｯｸM-PRO" panose="020F0600000000000000" pitchFamily="50" charset="-128"/>
              </a:rPr>
              <a:t>月から一体的実施に取り組む最初の年度である。</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年に一体的実施･</a:t>
            </a:r>
            <a:r>
              <a:rPr lang="en-US" altLang="ja-JP" sz="1130" dirty="0">
                <a:solidFill>
                  <a:schemeClr val="tx1"/>
                </a:solidFill>
                <a:latin typeface="HG丸ｺﾞｼｯｸM-PRO" panose="020F0600000000000000" pitchFamily="50" charset="-128"/>
                <a:ea typeface="HG丸ｺﾞｼｯｸM-PRO" panose="020F0600000000000000" pitchFamily="50" charset="-128"/>
              </a:rPr>
              <a:t>KDB</a:t>
            </a:r>
            <a:r>
              <a:rPr lang="ja-JP" altLang="en-US" sz="1130" dirty="0">
                <a:solidFill>
                  <a:schemeClr val="tx1"/>
                </a:solidFill>
                <a:latin typeface="HG丸ｺﾞｼｯｸM-PRO" panose="020F0600000000000000" pitchFamily="50" charset="-128"/>
                <a:ea typeface="HG丸ｺﾞｼｯｸM-PRO" panose="020F0600000000000000" pitchFamily="50" charset="-128"/>
              </a:rPr>
              <a:t>活用支援ツールによる支援対象者の抽出条件が示され、それに合わせて令和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年度に特別調整交付金の事業実施計画書が変更された。</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取り組み区分も令和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年度から身体的フレイルは生活習慣病重症化予防（その他）からはずれ、単独で位置づけられた。</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また、広域連合の重点取り組みに身体的、オーラルフレイルを掲げており、その他の取り組み項目も令和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5</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年で増加。しかし、アウトカム評価指標をみるとどの項目も該当者数の割合は前年度より維持又は微増傾向である。</a:t>
            </a:r>
          </a:p>
          <a:p>
            <a:pPr marL="288000"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厚生労働省の高齢者の保健事業のあり方検討ワーキンググループでは令和</a:t>
            </a:r>
            <a:r>
              <a:rPr lang="en-US" altLang="ja-JP" sz="1130" dirty="0">
                <a:solidFill>
                  <a:schemeClr val="tx1"/>
                </a:solidFill>
                <a:latin typeface="HG丸ｺﾞｼｯｸM-PRO" panose="020F0600000000000000" pitchFamily="50" charset="-128"/>
                <a:ea typeface="HG丸ｺﾞｼｯｸM-PRO" panose="020F0600000000000000" pitchFamily="50" charset="-128"/>
              </a:rPr>
              <a:t>6</a:t>
            </a:r>
            <a:r>
              <a:rPr lang="ja-JP" altLang="en-US" sz="1130" dirty="0">
                <a:solidFill>
                  <a:schemeClr val="tx1"/>
                </a:solidFill>
                <a:latin typeface="HG丸ｺﾞｼｯｸM-PRO" panose="020F0600000000000000" pitchFamily="50" charset="-128"/>
                <a:ea typeface="HG丸ｺﾞｼｯｸM-PRO" panose="020F0600000000000000" pitchFamily="50" charset="-128"/>
              </a:rPr>
              <a:t>年度以降、第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期データヘルス計画に基づく保健事業の取り組みの量の増加･質の向上を目指し、好事例を展開していく段階（フェーズ</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）であるが、取り組み数の増加は認められるものの質の向上までに至っていないことが課題である。</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1866253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スライド番号プレースホルダー 10">
            <a:extLst>
              <a:ext uri="{FF2B5EF4-FFF2-40B4-BE49-F238E27FC236}">
                <a16:creationId xmlns:a16="http://schemas.microsoft.com/office/drawing/2014/main" id="{A514333A-2D4A-4F4F-B765-186BBE133CC2}"/>
              </a:ext>
            </a:extLst>
          </p:cNvPr>
          <p:cNvSpPr>
            <a:spLocks noGrp="1"/>
          </p:cNvSpPr>
          <p:nvPr>
            <p:ph type="sldNum" sz="quarter" idx="12"/>
          </p:nvPr>
        </p:nvSpPr>
        <p:spPr>
          <a:xfrm>
            <a:off x="2788066" y="8835104"/>
            <a:ext cx="724171" cy="495805"/>
          </a:xfrm>
        </p:spPr>
        <p:txBody>
          <a:bodyPr/>
          <a:lstStyle/>
          <a:p>
            <a:pPr algn="ctr"/>
            <a:r>
              <a:rPr lang="en-US" altLang="ja-JP" sz="1037">
                <a:solidFill>
                  <a:schemeClr val="tx1"/>
                </a:solidFill>
                <a:latin typeface="ＭＳ 明朝" panose="02020609040205080304" pitchFamily="17" charset="-128"/>
                <a:ea typeface="ＭＳ 明朝" panose="02020609040205080304" pitchFamily="17" charset="-128"/>
              </a:rPr>
              <a:t>2</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3" name="コンテンツ プレースホルダー 2">
            <a:extLst>
              <a:ext uri="{FF2B5EF4-FFF2-40B4-BE49-F238E27FC236}">
                <a16:creationId xmlns:a16="http://schemas.microsoft.com/office/drawing/2014/main" id="{D5FA0F8C-25B1-432D-AD6F-1A750D8B5276}"/>
              </a:ext>
            </a:extLst>
          </p:cNvPr>
          <p:cNvSpPr txBox="1">
            <a:spLocks/>
          </p:cNvSpPr>
          <p:nvPr/>
        </p:nvSpPr>
        <p:spPr>
          <a:xfrm>
            <a:off x="102325" y="5925841"/>
            <a:ext cx="6000026" cy="822055"/>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4</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第</a:t>
            </a:r>
            <a:r>
              <a:rPr lang="en-US" altLang="ja-JP" sz="1317">
                <a:solidFill>
                  <a:schemeClr val="tx1"/>
                </a:solidFill>
                <a:latin typeface="HG丸ｺﾞｼｯｸM-PRO" panose="020F0600000000000000" pitchFamily="50" charset="-128"/>
                <a:ea typeface="HG丸ｺﾞｼｯｸM-PRO" panose="020F0600000000000000" pitchFamily="50" charset="-128"/>
              </a:rPr>
              <a:t>3</a:t>
            </a:r>
            <a:r>
              <a:rPr lang="ja-JP" altLang="en-US" sz="1317">
                <a:solidFill>
                  <a:schemeClr val="tx1"/>
                </a:solidFill>
                <a:latin typeface="HG丸ｺﾞｼｯｸM-PRO" panose="020F0600000000000000" pitchFamily="50" charset="-128"/>
                <a:ea typeface="HG丸ｺﾞｼｯｸM-PRO" panose="020F0600000000000000" pitchFamily="50" charset="-128"/>
              </a:rPr>
              <a:t>期データヘルス計画の期間</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037">
                <a:solidFill>
                  <a:schemeClr val="tx1"/>
                </a:solidFill>
                <a:latin typeface="HG丸ｺﾞｼｯｸM-PRO" panose="020F0600000000000000" pitchFamily="50" charset="-128"/>
                <a:ea typeface="HG丸ｺﾞｼｯｸM-PRO" panose="020F0600000000000000" pitchFamily="50" charset="-128"/>
              </a:rPr>
              <a:t>　</a:t>
            </a:r>
            <a:r>
              <a:rPr lang="ja-JP" altLang="en-US" sz="1130">
                <a:solidFill>
                  <a:schemeClr val="tx1"/>
                </a:solidFill>
                <a:latin typeface="HG丸ｺﾞｼｯｸM-PRO" panose="020F0600000000000000" pitchFamily="50" charset="-128"/>
                <a:ea typeface="HG丸ｺﾞｼｯｸM-PRO" panose="020F0600000000000000" pitchFamily="50" charset="-128"/>
              </a:rPr>
              <a:t>第</a:t>
            </a:r>
            <a:r>
              <a:rPr lang="en-US" altLang="ja-JP" sz="1130">
                <a:solidFill>
                  <a:schemeClr val="tx1"/>
                </a:solidFill>
                <a:latin typeface="HG丸ｺﾞｼｯｸM-PRO" panose="020F0600000000000000" pitchFamily="50" charset="-128"/>
                <a:ea typeface="HG丸ｺﾞｼｯｸM-PRO" panose="020F0600000000000000" pitchFamily="50" charset="-128"/>
              </a:rPr>
              <a:t>3</a:t>
            </a:r>
            <a:r>
              <a:rPr lang="ja-JP" altLang="en-US" sz="1130">
                <a:solidFill>
                  <a:schemeClr val="tx1"/>
                </a:solidFill>
                <a:latin typeface="HG丸ｺﾞｼｯｸM-PRO" panose="020F0600000000000000" pitchFamily="50" charset="-128"/>
                <a:ea typeface="HG丸ｺﾞｼｯｸM-PRO" panose="020F0600000000000000" pitchFamily="50" charset="-128"/>
              </a:rPr>
              <a:t>期データヘルス計画の計画期間は、令和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a:t>
            </a:r>
            <a:r>
              <a:rPr lang="en-US" altLang="ja-JP" sz="1130">
                <a:solidFill>
                  <a:schemeClr val="tx1"/>
                </a:solidFill>
                <a:latin typeface="HG丸ｺﾞｼｯｸM-PRO" panose="020F0600000000000000" pitchFamily="50" charset="-128"/>
                <a:ea typeface="HG丸ｺﾞｼｯｸM-PRO" panose="020F0600000000000000" pitchFamily="50" charset="-128"/>
              </a:rPr>
              <a:t>(2024</a:t>
            </a:r>
            <a:r>
              <a:rPr lang="ja-JP" altLang="en-US" sz="1130">
                <a:solidFill>
                  <a:schemeClr val="tx1"/>
                </a:solidFill>
                <a:latin typeface="HG丸ｺﾞｼｯｸM-PRO" panose="020F0600000000000000" pitchFamily="50" charset="-128"/>
                <a:ea typeface="HG丸ｺﾞｼｯｸM-PRO" panose="020F0600000000000000" pitchFamily="50" charset="-128"/>
              </a:rPr>
              <a:t>年度</a:t>
            </a:r>
            <a:r>
              <a:rPr lang="en-US" altLang="ja-JP" sz="1130">
                <a:solidFill>
                  <a:schemeClr val="tx1"/>
                </a:solidFill>
                <a:latin typeface="HG丸ｺﾞｼｯｸM-PRO" panose="020F0600000000000000" pitchFamily="50" charset="-128"/>
                <a:ea typeface="HG丸ｺﾞｼｯｸM-PRO" panose="020F0600000000000000" pitchFamily="50" charset="-128"/>
              </a:rPr>
              <a:t>)</a:t>
            </a:r>
            <a:r>
              <a:rPr lang="ja-JP" altLang="en-US" sz="1130">
                <a:solidFill>
                  <a:schemeClr val="tx1"/>
                </a:solidFill>
                <a:latin typeface="HG丸ｺﾞｼｯｸM-PRO" panose="020F0600000000000000" pitchFamily="50" charset="-128"/>
                <a:ea typeface="HG丸ｺﾞｼｯｸM-PRO" panose="020F0600000000000000" pitchFamily="50" charset="-128"/>
              </a:rPr>
              <a:t>から令和</a:t>
            </a:r>
            <a:r>
              <a:rPr lang="en-US" altLang="ja-JP" sz="1130">
                <a:solidFill>
                  <a:schemeClr val="tx1"/>
                </a:solidFill>
                <a:latin typeface="HG丸ｺﾞｼｯｸM-PRO" panose="020F0600000000000000" pitchFamily="50" charset="-128"/>
                <a:ea typeface="HG丸ｺﾞｼｯｸM-PRO" panose="020F0600000000000000" pitchFamily="50" charset="-128"/>
              </a:rPr>
              <a:t>11</a:t>
            </a:r>
            <a:r>
              <a:rPr lang="ja-JP" altLang="en-US" sz="1130">
                <a:solidFill>
                  <a:schemeClr val="tx1"/>
                </a:solidFill>
                <a:latin typeface="HG丸ｺﾞｼｯｸM-PRO" panose="020F0600000000000000" pitchFamily="50" charset="-128"/>
                <a:ea typeface="HG丸ｺﾞｼｯｸM-PRO" panose="020F0600000000000000" pitchFamily="50" charset="-128"/>
              </a:rPr>
              <a:t>年度</a:t>
            </a:r>
            <a:r>
              <a:rPr lang="en-US" altLang="ja-JP" sz="1130">
                <a:solidFill>
                  <a:schemeClr val="tx1"/>
                </a:solidFill>
                <a:latin typeface="HG丸ｺﾞｼｯｸM-PRO" panose="020F0600000000000000" pitchFamily="50" charset="-128"/>
                <a:ea typeface="HG丸ｺﾞｼｯｸM-PRO" panose="020F0600000000000000" pitchFamily="50" charset="-128"/>
              </a:rPr>
              <a:t>(2029</a:t>
            </a:r>
            <a:r>
              <a:rPr lang="ja-JP" altLang="en-US" sz="1130">
                <a:solidFill>
                  <a:schemeClr val="tx1"/>
                </a:solidFill>
                <a:latin typeface="HG丸ｺﾞｼｯｸM-PRO" panose="020F0600000000000000" pitchFamily="50" charset="-128"/>
                <a:ea typeface="HG丸ｺﾞｼｯｸM-PRO" panose="020F0600000000000000" pitchFamily="50" charset="-128"/>
              </a:rPr>
              <a:t>年度</a:t>
            </a:r>
            <a:r>
              <a:rPr lang="en-US" altLang="ja-JP" sz="1130">
                <a:solidFill>
                  <a:schemeClr val="tx1"/>
                </a:solidFill>
                <a:latin typeface="HG丸ｺﾞｼｯｸM-PRO" panose="020F0600000000000000" pitchFamily="50" charset="-128"/>
                <a:ea typeface="HG丸ｺﾞｼｯｸM-PRO" panose="020F0600000000000000" pitchFamily="50" charset="-128"/>
              </a:rPr>
              <a:t>)</a:t>
            </a:r>
            <a:r>
              <a:rPr lang="ja-JP" altLang="en-US" sz="1130" err="1">
                <a:solidFill>
                  <a:schemeClr val="tx1"/>
                </a:solidFill>
                <a:latin typeface="HG丸ｺﾞｼｯｸM-PRO" panose="020F0600000000000000" pitchFamily="50" charset="-128"/>
                <a:ea typeface="HG丸ｺﾞｼｯｸM-PRO" panose="020F0600000000000000" pitchFamily="50" charset="-128"/>
              </a:rPr>
              <a:t>までの</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年間です。</a:t>
            </a:r>
            <a:endParaRPr lang="ja-JP" altLang="en-US" sz="1037">
              <a:solidFill>
                <a:schemeClr val="tx1"/>
              </a:solidFill>
              <a:latin typeface="HG丸ｺﾞｼｯｸM-PRO" panose="020F0600000000000000" pitchFamily="50" charset="-128"/>
              <a:ea typeface="HG丸ｺﾞｼｯｸM-PRO" panose="020F0600000000000000" pitchFamily="50" charset="-128"/>
            </a:endParaRPr>
          </a:p>
        </p:txBody>
      </p:sp>
      <p:sp>
        <p:nvSpPr>
          <p:cNvPr id="8" name="テキスト ボックス 7">
            <a:extLst>
              <a:ext uri="{FF2B5EF4-FFF2-40B4-BE49-F238E27FC236}">
                <a16:creationId xmlns:a16="http://schemas.microsoft.com/office/drawing/2014/main" id="{436B9F3E-4888-4E91-9223-B2D762A45BE8}"/>
              </a:ext>
            </a:extLst>
          </p:cNvPr>
          <p:cNvSpPr txBox="1">
            <a:spLocks noChangeAspect="1"/>
          </p:cNvSpPr>
          <p:nvPr/>
        </p:nvSpPr>
        <p:spPr>
          <a:xfrm>
            <a:off x="184736" y="6767965"/>
            <a:ext cx="4339780" cy="266227"/>
          </a:xfrm>
          <a:prstGeom prst="rect">
            <a:avLst/>
          </a:prstGeom>
          <a:noFill/>
        </p:spPr>
        <p:txBody>
          <a:bodyPr wrap="square" rtlCol="0">
            <a:spAutoFit/>
          </a:bodyPr>
          <a:lstStyle/>
          <a:p>
            <a:r>
              <a:rPr lang="ja-JP" altLang="en-US" sz="1130" b="1">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ＰＤＣＡサイクル</a:t>
            </a:r>
          </a:p>
        </p:txBody>
      </p:sp>
      <p:grpSp>
        <p:nvGrpSpPr>
          <p:cNvPr id="9" name="グループ化 8">
            <a:extLst>
              <a:ext uri="{FF2B5EF4-FFF2-40B4-BE49-F238E27FC236}">
                <a16:creationId xmlns:a16="http://schemas.microsoft.com/office/drawing/2014/main" id="{792AB48F-4BCF-4A7F-AE02-A19FEB7AFFFA}"/>
              </a:ext>
            </a:extLst>
          </p:cNvPr>
          <p:cNvGrpSpPr>
            <a:grpSpLocks noChangeAspect="1"/>
          </p:cNvGrpSpPr>
          <p:nvPr/>
        </p:nvGrpSpPr>
        <p:grpSpPr>
          <a:xfrm>
            <a:off x="291402" y="6869060"/>
            <a:ext cx="5734444" cy="1811565"/>
            <a:chOff x="744373" y="2131538"/>
            <a:chExt cx="5500185" cy="1882358"/>
          </a:xfrm>
        </p:grpSpPr>
        <p:sp>
          <p:nvSpPr>
            <p:cNvPr id="10" name="角丸四角形 19">
              <a:extLst>
                <a:ext uri="{FF2B5EF4-FFF2-40B4-BE49-F238E27FC236}">
                  <a16:creationId xmlns:a16="http://schemas.microsoft.com/office/drawing/2014/main" id="{5A9F19E3-9FC4-4F02-A420-D0E3D3C88198}"/>
                </a:ext>
              </a:extLst>
            </p:cNvPr>
            <p:cNvSpPr/>
            <p:nvPr/>
          </p:nvSpPr>
          <p:spPr>
            <a:xfrm>
              <a:off x="4624558" y="2933583"/>
              <a:ext cx="1620000" cy="564393"/>
            </a:xfrm>
            <a:prstGeom prst="round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87" b="1">
                  <a:solidFill>
                    <a:schemeClr val="tx1"/>
                  </a:solidFill>
                  <a:latin typeface="HG丸ｺﾞｼｯｸM-PRO" panose="020F0600000000000000" pitchFamily="50" charset="-128"/>
                  <a:ea typeface="HG丸ｺﾞｼｯｸM-PRO" panose="020F0600000000000000" pitchFamily="50" charset="-128"/>
                </a:rPr>
                <a:t>Do(</a:t>
              </a:r>
              <a:r>
                <a:rPr lang="ja-JP" altLang="en-US" sz="987" b="1">
                  <a:solidFill>
                    <a:schemeClr val="tx1"/>
                  </a:solidFill>
                  <a:latin typeface="HG丸ｺﾞｼｯｸM-PRO" panose="020F0600000000000000" pitchFamily="50" charset="-128"/>
                  <a:ea typeface="HG丸ｺﾞｼｯｸM-PRO" panose="020F0600000000000000" pitchFamily="50" charset="-128"/>
                </a:rPr>
                <a:t>実施</a:t>
              </a:r>
              <a:r>
                <a:rPr lang="en-US" altLang="ja-JP" sz="987" b="1">
                  <a:solidFill>
                    <a:schemeClr val="tx1"/>
                  </a:solidFill>
                  <a:latin typeface="HG丸ｺﾞｼｯｸM-PRO" panose="020F0600000000000000" pitchFamily="50" charset="-128"/>
                  <a:ea typeface="HG丸ｺﾞｼｯｸM-PRO" panose="020F0600000000000000" pitchFamily="50" charset="-128"/>
                </a:rPr>
                <a:t>)</a:t>
              </a:r>
            </a:p>
            <a:p>
              <a:pPr algn="ctr"/>
              <a:r>
                <a:rPr lang="ja-JP" altLang="en-US" sz="847">
                  <a:solidFill>
                    <a:schemeClr val="tx1"/>
                  </a:solidFill>
                  <a:latin typeface="HG丸ｺﾞｼｯｸM-PRO" panose="020F0600000000000000" pitchFamily="50" charset="-128"/>
                  <a:ea typeface="HG丸ｺﾞｼｯｸM-PRO" panose="020F0600000000000000" pitchFamily="50" charset="-128"/>
                </a:rPr>
                <a:t>事業の実施</a:t>
              </a:r>
              <a:endParaRPr lang="ja-JP" altLang="en-US" sz="940">
                <a:solidFill>
                  <a:schemeClr val="tx1"/>
                </a:solidFill>
                <a:latin typeface="HG丸ｺﾞｼｯｸM-PRO" panose="020F0600000000000000" pitchFamily="50" charset="-128"/>
                <a:ea typeface="HG丸ｺﾞｼｯｸM-PRO" panose="020F0600000000000000" pitchFamily="50" charset="-128"/>
              </a:endParaRPr>
            </a:p>
          </p:txBody>
        </p:sp>
        <p:sp>
          <p:nvSpPr>
            <p:cNvPr id="12" name="角丸四角形 18">
              <a:extLst>
                <a:ext uri="{FF2B5EF4-FFF2-40B4-BE49-F238E27FC236}">
                  <a16:creationId xmlns:a16="http://schemas.microsoft.com/office/drawing/2014/main" id="{1AE3714C-62E3-46BB-850F-29F2F48B8543}"/>
                </a:ext>
              </a:extLst>
            </p:cNvPr>
            <p:cNvSpPr/>
            <p:nvPr/>
          </p:nvSpPr>
          <p:spPr>
            <a:xfrm>
              <a:off x="2470617" y="2131538"/>
              <a:ext cx="2088000" cy="933972"/>
            </a:xfrm>
            <a:prstGeom prst="round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7730" rIns="67730" rtlCol="0" anchor="ctr"/>
            <a:lstStyle/>
            <a:p>
              <a:pPr algn="ctr"/>
              <a:r>
                <a:rPr lang="en-US" altLang="ja-JP" sz="987" b="1" dirty="0">
                  <a:solidFill>
                    <a:schemeClr val="tx1"/>
                  </a:solidFill>
                  <a:latin typeface="HG丸ｺﾞｼｯｸM-PRO" panose="020F0600000000000000" pitchFamily="50" charset="-128"/>
                  <a:ea typeface="HG丸ｺﾞｼｯｸM-PRO" panose="020F0600000000000000" pitchFamily="50" charset="-128"/>
                </a:rPr>
                <a:t>Plan(</a:t>
              </a:r>
              <a:r>
                <a:rPr lang="ja-JP" altLang="en-US" sz="987" b="1" dirty="0">
                  <a:solidFill>
                    <a:schemeClr val="tx1"/>
                  </a:solidFill>
                  <a:latin typeface="HG丸ｺﾞｼｯｸM-PRO" panose="020F0600000000000000" pitchFamily="50" charset="-128"/>
                  <a:ea typeface="HG丸ｺﾞｼｯｸM-PRO" panose="020F0600000000000000" pitchFamily="50" charset="-128"/>
                </a:rPr>
                <a:t>計画</a:t>
              </a:r>
              <a:r>
                <a:rPr lang="en-US" altLang="ja-JP" sz="987" b="1" dirty="0">
                  <a:solidFill>
                    <a:schemeClr val="tx1"/>
                  </a:solidFill>
                  <a:latin typeface="HG丸ｺﾞｼｯｸM-PRO" panose="020F0600000000000000" pitchFamily="50" charset="-128"/>
                  <a:ea typeface="HG丸ｺﾞｼｯｸM-PRO" panose="020F0600000000000000" pitchFamily="50" charset="-128"/>
                </a:rPr>
                <a:t>)</a:t>
              </a:r>
            </a:p>
            <a:p>
              <a:pPr algn="ctr"/>
              <a:r>
                <a:rPr lang="ja-JP" altLang="en-US" sz="847" dirty="0">
                  <a:solidFill>
                    <a:schemeClr val="tx1"/>
                  </a:solidFill>
                  <a:latin typeface="HG丸ｺﾞｼｯｸM-PRO" panose="020F0600000000000000" pitchFamily="50" charset="-128"/>
                  <a:ea typeface="HG丸ｺﾞｼｯｸM-PRO" panose="020F0600000000000000" pitchFamily="50" charset="-128"/>
                </a:rPr>
                <a:t>データ分析に基づく事業の立案</a:t>
              </a:r>
              <a:endParaRPr lang="en-US" altLang="ja-JP" sz="847" dirty="0">
                <a:solidFill>
                  <a:schemeClr val="tx1"/>
                </a:solidFill>
                <a:latin typeface="HG丸ｺﾞｼｯｸM-PRO" panose="020F0600000000000000" pitchFamily="50" charset="-128"/>
                <a:ea typeface="HG丸ｺﾞｼｯｸM-PRO" panose="020F0600000000000000" pitchFamily="50" charset="-128"/>
              </a:endParaRPr>
            </a:p>
            <a:p>
              <a:r>
                <a:rPr lang="ja-JP" altLang="en-US" sz="752" dirty="0">
                  <a:solidFill>
                    <a:schemeClr val="tx1"/>
                  </a:solidFill>
                  <a:latin typeface="HG丸ｺﾞｼｯｸM-PRO" panose="020F0600000000000000" pitchFamily="50" charset="-128"/>
                  <a:ea typeface="HG丸ｺﾞｼｯｸM-PRO" panose="020F0600000000000000" pitchFamily="50" charset="-128"/>
                </a:rPr>
                <a:t>　･健康課題、事業目的の明確化</a:t>
              </a:r>
              <a:endParaRPr lang="en-US" altLang="ja-JP" sz="752" dirty="0">
                <a:solidFill>
                  <a:schemeClr val="tx1"/>
                </a:solidFill>
                <a:latin typeface="HG丸ｺﾞｼｯｸM-PRO" panose="020F0600000000000000" pitchFamily="50" charset="-128"/>
                <a:ea typeface="HG丸ｺﾞｼｯｸM-PRO" panose="020F0600000000000000" pitchFamily="50" charset="-128"/>
              </a:endParaRPr>
            </a:p>
            <a:p>
              <a:r>
                <a:rPr lang="ja-JP" altLang="en-US" sz="752" dirty="0">
                  <a:solidFill>
                    <a:schemeClr val="tx1"/>
                  </a:solidFill>
                  <a:latin typeface="HG丸ｺﾞｼｯｸM-PRO" panose="020F0600000000000000" pitchFamily="50" charset="-128"/>
                  <a:ea typeface="HG丸ｺﾞｼｯｸM-PRO" panose="020F0600000000000000" pitchFamily="50" charset="-128"/>
                </a:rPr>
                <a:t>　･目標設定</a:t>
              </a:r>
              <a:endParaRPr lang="en-US" altLang="ja-JP" sz="752" dirty="0">
                <a:solidFill>
                  <a:schemeClr val="tx1"/>
                </a:solidFill>
                <a:latin typeface="HG丸ｺﾞｼｯｸM-PRO" panose="020F0600000000000000" pitchFamily="50" charset="-128"/>
                <a:ea typeface="HG丸ｺﾞｼｯｸM-PRO" panose="020F0600000000000000" pitchFamily="50" charset="-128"/>
              </a:endParaRPr>
            </a:p>
            <a:p>
              <a:r>
                <a:rPr lang="ja-JP" altLang="en-US" sz="752" dirty="0">
                  <a:solidFill>
                    <a:schemeClr val="tx1"/>
                  </a:solidFill>
                  <a:latin typeface="HG丸ｺﾞｼｯｸM-PRO" panose="020F0600000000000000" pitchFamily="50" charset="-128"/>
                  <a:ea typeface="HG丸ｺﾞｼｯｸM-PRO" panose="020F0600000000000000" pitchFamily="50" charset="-128"/>
                </a:rPr>
                <a:t>　･費用対効果を考慮した事業選択</a:t>
              </a:r>
            </a:p>
          </p:txBody>
        </p:sp>
        <p:sp>
          <p:nvSpPr>
            <p:cNvPr id="14" name="角丸四角形 20">
              <a:extLst>
                <a:ext uri="{FF2B5EF4-FFF2-40B4-BE49-F238E27FC236}">
                  <a16:creationId xmlns:a16="http://schemas.microsoft.com/office/drawing/2014/main" id="{75905F22-9656-4D5D-A16D-5DAA17F33B41}"/>
                </a:ext>
              </a:extLst>
            </p:cNvPr>
            <p:cNvSpPr/>
            <p:nvPr/>
          </p:nvSpPr>
          <p:spPr>
            <a:xfrm>
              <a:off x="744373" y="2933583"/>
              <a:ext cx="1656000" cy="564393"/>
            </a:xfrm>
            <a:prstGeom prst="round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87" b="1">
                  <a:solidFill>
                    <a:schemeClr val="tx1"/>
                  </a:solidFill>
                  <a:latin typeface="HG丸ｺﾞｼｯｸM-PRO" panose="020F0600000000000000" pitchFamily="50" charset="-128"/>
                  <a:ea typeface="HG丸ｺﾞｼｯｸM-PRO" panose="020F0600000000000000" pitchFamily="50" charset="-128"/>
                </a:rPr>
                <a:t>Act(</a:t>
              </a:r>
              <a:r>
                <a:rPr lang="ja-JP" altLang="en-US" sz="987" b="1">
                  <a:solidFill>
                    <a:schemeClr val="tx1"/>
                  </a:solidFill>
                  <a:latin typeface="HG丸ｺﾞｼｯｸM-PRO" panose="020F0600000000000000" pitchFamily="50" charset="-128"/>
                  <a:ea typeface="HG丸ｺﾞｼｯｸM-PRO" panose="020F0600000000000000" pitchFamily="50" charset="-128"/>
                </a:rPr>
                <a:t>改善</a:t>
              </a:r>
              <a:r>
                <a:rPr lang="en-US" altLang="ja-JP" sz="987" b="1">
                  <a:solidFill>
                    <a:schemeClr val="tx1"/>
                  </a:solidFill>
                  <a:latin typeface="HG丸ｺﾞｼｯｸM-PRO" panose="020F0600000000000000" pitchFamily="50" charset="-128"/>
                  <a:ea typeface="HG丸ｺﾞｼｯｸM-PRO" panose="020F0600000000000000" pitchFamily="50" charset="-128"/>
                </a:rPr>
                <a:t>)</a:t>
              </a:r>
            </a:p>
            <a:p>
              <a:pPr algn="ctr"/>
              <a:r>
                <a:rPr lang="ja-JP" altLang="en-US" sz="847">
                  <a:solidFill>
                    <a:schemeClr val="tx1"/>
                  </a:solidFill>
                  <a:latin typeface="HG丸ｺﾞｼｯｸM-PRO" panose="020F0600000000000000" pitchFamily="50" charset="-128"/>
                  <a:ea typeface="HG丸ｺﾞｼｯｸM-PRO" panose="020F0600000000000000" pitchFamily="50" charset="-128"/>
                </a:rPr>
                <a:t>次サイクルに向けて修正</a:t>
              </a:r>
              <a:endParaRPr lang="en-US" altLang="ja-JP" sz="847">
                <a:solidFill>
                  <a:schemeClr val="tx1"/>
                </a:solidFill>
                <a:latin typeface="HG丸ｺﾞｼｯｸM-PRO" panose="020F0600000000000000" pitchFamily="50" charset="-128"/>
                <a:ea typeface="HG丸ｺﾞｼｯｸM-PRO" panose="020F0600000000000000" pitchFamily="50" charset="-128"/>
              </a:endParaRPr>
            </a:p>
          </p:txBody>
        </p:sp>
        <p:sp>
          <p:nvSpPr>
            <p:cNvPr id="15" name="角丸四角形 21">
              <a:extLst>
                <a:ext uri="{FF2B5EF4-FFF2-40B4-BE49-F238E27FC236}">
                  <a16:creationId xmlns:a16="http://schemas.microsoft.com/office/drawing/2014/main" id="{147D6113-0015-43FC-923B-C4A339A1EAB6}"/>
                </a:ext>
              </a:extLst>
            </p:cNvPr>
            <p:cNvSpPr/>
            <p:nvPr/>
          </p:nvSpPr>
          <p:spPr>
            <a:xfrm>
              <a:off x="2470617" y="3434110"/>
              <a:ext cx="2088000" cy="579786"/>
            </a:xfrm>
            <a:prstGeom prst="round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87" b="1" dirty="0">
                  <a:solidFill>
                    <a:schemeClr val="tx1"/>
                  </a:solidFill>
                  <a:latin typeface="HG丸ｺﾞｼｯｸM-PRO" panose="020F0600000000000000" pitchFamily="50" charset="-128"/>
                  <a:ea typeface="HG丸ｺﾞｼｯｸM-PRO" panose="020F0600000000000000" pitchFamily="50" charset="-128"/>
                </a:rPr>
                <a:t>Check(</a:t>
              </a:r>
              <a:r>
                <a:rPr lang="ja-JP" altLang="en-US" sz="987" b="1" dirty="0">
                  <a:solidFill>
                    <a:schemeClr val="tx1"/>
                  </a:solidFill>
                  <a:latin typeface="HG丸ｺﾞｼｯｸM-PRO" panose="020F0600000000000000" pitchFamily="50" charset="-128"/>
                  <a:ea typeface="HG丸ｺﾞｼｯｸM-PRO" panose="020F0600000000000000" pitchFamily="50" charset="-128"/>
                </a:rPr>
                <a:t>評価</a:t>
              </a:r>
              <a:r>
                <a:rPr lang="en-US" altLang="ja-JP" sz="987" b="1" dirty="0">
                  <a:solidFill>
                    <a:schemeClr val="tx1"/>
                  </a:solidFill>
                  <a:latin typeface="HG丸ｺﾞｼｯｸM-PRO" panose="020F0600000000000000" pitchFamily="50" charset="-128"/>
                  <a:ea typeface="HG丸ｺﾞｼｯｸM-PRO" panose="020F0600000000000000" pitchFamily="50" charset="-128"/>
                </a:rPr>
                <a:t>)</a:t>
              </a:r>
            </a:p>
            <a:p>
              <a:pPr algn="ctr"/>
              <a:r>
                <a:rPr lang="ja-JP" altLang="en-US" sz="847" dirty="0">
                  <a:solidFill>
                    <a:schemeClr val="tx1"/>
                  </a:solidFill>
                  <a:latin typeface="HG丸ｺﾞｼｯｸM-PRO" panose="020F0600000000000000" pitchFamily="50" charset="-128"/>
                  <a:ea typeface="HG丸ｺﾞｼｯｸM-PRO" panose="020F0600000000000000" pitchFamily="50" charset="-128"/>
                </a:rPr>
                <a:t>データ分析に基づく効果測定･評価</a:t>
              </a:r>
              <a:endParaRPr lang="en-US" altLang="ja-JP" sz="940" dirty="0">
                <a:solidFill>
                  <a:schemeClr val="tx1"/>
                </a:solidFill>
                <a:latin typeface="HG丸ｺﾞｼｯｸM-PRO" panose="020F0600000000000000" pitchFamily="50" charset="-128"/>
                <a:ea typeface="HG丸ｺﾞｼｯｸM-PRO" panose="020F0600000000000000" pitchFamily="50" charset="-128"/>
              </a:endParaRPr>
            </a:p>
          </p:txBody>
        </p:sp>
        <p:sp>
          <p:nvSpPr>
            <p:cNvPr id="20" name="屈折矢印 22">
              <a:extLst>
                <a:ext uri="{FF2B5EF4-FFF2-40B4-BE49-F238E27FC236}">
                  <a16:creationId xmlns:a16="http://schemas.microsoft.com/office/drawing/2014/main" id="{87242FCB-DB4B-4CC7-964F-2C99E6B8CD31}"/>
                </a:ext>
              </a:extLst>
            </p:cNvPr>
            <p:cNvSpPr/>
            <p:nvPr/>
          </p:nvSpPr>
          <p:spPr>
            <a:xfrm rot="10800000" flipH="1">
              <a:off x="4491705" y="2549295"/>
              <a:ext cx="360000" cy="513085"/>
            </a:xfrm>
            <a:prstGeom prst="bentUpArrow">
              <a:avLst/>
            </a:prstGeom>
            <a:solidFill>
              <a:schemeClr val="bg1">
                <a:lumMod val="50000"/>
              </a:schemeClr>
            </a:solid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4">
                <a:latin typeface="HG丸ｺﾞｼｯｸM-PRO" panose="020F0600000000000000" pitchFamily="50" charset="-128"/>
                <a:ea typeface="HG丸ｺﾞｼｯｸM-PRO" panose="020F0600000000000000" pitchFamily="50" charset="-128"/>
              </a:endParaRPr>
            </a:p>
          </p:txBody>
        </p:sp>
        <p:sp>
          <p:nvSpPr>
            <p:cNvPr id="21" name="屈折矢印 23">
              <a:extLst>
                <a:ext uri="{FF2B5EF4-FFF2-40B4-BE49-F238E27FC236}">
                  <a16:creationId xmlns:a16="http://schemas.microsoft.com/office/drawing/2014/main" id="{59123E88-E4E2-40EC-8FB5-88083E1853EC}"/>
                </a:ext>
              </a:extLst>
            </p:cNvPr>
            <p:cNvSpPr/>
            <p:nvPr/>
          </p:nvSpPr>
          <p:spPr>
            <a:xfrm rot="16200000" flipH="1">
              <a:off x="4368016" y="3444974"/>
              <a:ext cx="513085" cy="360000"/>
            </a:xfrm>
            <a:prstGeom prst="bentUpArrow">
              <a:avLst/>
            </a:prstGeom>
            <a:solidFill>
              <a:schemeClr val="bg1">
                <a:lumMod val="50000"/>
              </a:schemeClr>
            </a:solid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4">
                <a:latin typeface="HG丸ｺﾞｼｯｸM-PRO" panose="020F0600000000000000" pitchFamily="50" charset="-128"/>
                <a:ea typeface="HG丸ｺﾞｼｯｸM-PRO" panose="020F0600000000000000" pitchFamily="50" charset="-128"/>
              </a:endParaRPr>
            </a:p>
          </p:txBody>
        </p:sp>
        <p:sp>
          <p:nvSpPr>
            <p:cNvPr id="22" name="屈折矢印 24">
              <a:extLst>
                <a:ext uri="{FF2B5EF4-FFF2-40B4-BE49-F238E27FC236}">
                  <a16:creationId xmlns:a16="http://schemas.microsoft.com/office/drawing/2014/main" id="{C14B9E50-6B8E-46AE-B4E0-2687D6F82575}"/>
                </a:ext>
              </a:extLst>
            </p:cNvPr>
            <p:cNvSpPr/>
            <p:nvPr/>
          </p:nvSpPr>
          <p:spPr>
            <a:xfrm flipH="1">
              <a:off x="2191515" y="3352730"/>
              <a:ext cx="400797" cy="496539"/>
            </a:xfrm>
            <a:prstGeom prst="bentUpArrow">
              <a:avLst>
                <a:gd name="adj1" fmla="val 25000"/>
                <a:gd name="adj2" fmla="val 25000"/>
                <a:gd name="adj3" fmla="val 25000"/>
              </a:avLst>
            </a:prstGeom>
            <a:solidFill>
              <a:schemeClr val="bg1">
                <a:lumMod val="50000"/>
              </a:schemeClr>
            </a:solid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4">
                <a:latin typeface="HG丸ｺﾞｼｯｸM-PRO" panose="020F0600000000000000" pitchFamily="50" charset="-128"/>
                <a:ea typeface="HG丸ｺﾞｼｯｸM-PRO" panose="020F0600000000000000" pitchFamily="50" charset="-128"/>
              </a:endParaRPr>
            </a:p>
          </p:txBody>
        </p:sp>
        <p:sp>
          <p:nvSpPr>
            <p:cNvPr id="23" name="屈折矢印 25">
              <a:extLst>
                <a:ext uri="{FF2B5EF4-FFF2-40B4-BE49-F238E27FC236}">
                  <a16:creationId xmlns:a16="http://schemas.microsoft.com/office/drawing/2014/main" id="{E835112D-9907-4AF6-AA36-E48D065C3B21}"/>
                </a:ext>
              </a:extLst>
            </p:cNvPr>
            <p:cNvSpPr/>
            <p:nvPr/>
          </p:nvSpPr>
          <p:spPr>
            <a:xfrm rot="5400000" flipH="1">
              <a:off x="2157116" y="2618550"/>
              <a:ext cx="513085" cy="360000"/>
            </a:xfrm>
            <a:prstGeom prst="bentUpArrow">
              <a:avLst/>
            </a:prstGeom>
            <a:solidFill>
              <a:schemeClr val="bg1">
                <a:lumMod val="50000"/>
              </a:schemeClr>
            </a:solidFill>
            <a:ln w="12700">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94">
                <a:latin typeface="HG丸ｺﾞｼｯｸM-PRO" panose="020F0600000000000000" pitchFamily="50" charset="-128"/>
                <a:ea typeface="HG丸ｺﾞｼｯｸM-PRO" panose="020F0600000000000000" pitchFamily="50" charset="-128"/>
              </a:endParaRPr>
            </a:p>
          </p:txBody>
        </p:sp>
      </p:grpSp>
      <p:sp>
        <p:nvSpPr>
          <p:cNvPr id="24" name="テキスト ボックス 23">
            <a:extLst>
              <a:ext uri="{FF2B5EF4-FFF2-40B4-BE49-F238E27FC236}">
                <a16:creationId xmlns:a16="http://schemas.microsoft.com/office/drawing/2014/main" id="{C5986549-A921-4DF0-8EDD-95ADB1B08D35}"/>
              </a:ext>
            </a:extLst>
          </p:cNvPr>
          <p:cNvSpPr txBox="1">
            <a:spLocks noChangeAspect="1"/>
          </p:cNvSpPr>
          <p:nvPr/>
        </p:nvSpPr>
        <p:spPr>
          <a:xfrm>
            <a:off x="219512" y="8697915"/>
            <a:ext cx="5137108" cy="222690"/>
          </a:xfrm>
          <a:prstGeom prst="rect">
            <a:avLst/>
          </a:prstGeom>
          <a:noFill/>
        </p:spPr>
        <p:txBody>
          <a:bodyPr wrap="square" rtlCol="0">
            <a:spAutoFit/>
          </a:bodyPr>
          <a:lstStyle/>
          <a:p>
            <a:r>
              <a:rPr lang="zh-TW" altLang="en-US" sz="800">
                <a:latin typeface="HG丸ｺﾞｼｯｸM-PRO" panose="020F0600000000000000" pitchFamily="50" charset="-128"/>
                <a:ea typeface="HG丸ｺﾞｼｯｸM-PRO" panose="020F0600000000000000" pitchFamily="50" charset="-128"/>
              </a:rPr>
              <a:t>出典：</a:t>
            </a:r>
            <a:r>
              <a:rPr lang="ja-JP" altLang="en-US" sz="847">
                <a:latin typeface="HG丸ｺﾞｼｯｸM-PRO" panose="020F0600000000000000" pitchFamily="50" charset="-128"/>
                <a:ea typeface="HG丸ｺﾞｼｯｸM-PRO" panose="020F0600000000000000" pitchFamily="50" charset="-128"/>
              </a:rPr>
              <a:t>厚生労働省　保険局「データヘルス計画　作成の手引き」</a:t>
            </a:r>
            <a:r>
              <a:rPr lang="en-US" altLang="ja-JP" sz="847">
                <a:latin typeface="HG丸ｺﾞｼｯｸM-PRO" panose="020F0600000000000000" pitchFamily="50" charset="-128"/>
                <a:ea typeface="HG丸ｺﾞｼｯｸM-PRO" panose="020F0600000000000000" pitchFamily="50" charset="-128"/>
              </a:rPr>
              <a:t>(</a:t>
            </a:r>
            <a:r>
              <a:rPr lang="ja-JP" altLang="en-US" sz="847">
                <a:latin typeface="HG丸ｺﾞｼｯｸM-PRO" panose="020F0600000000000000" pitchFamily="50" charset="-128"/>
                <a:ea typeface="HG丸ｺﾞｼｯｸM-PRO" panose="020F0600000000000000" pitchFamily="50" charset="-128"/>
              </a:rPr>
              <a:t>平成</a:t>
            </a:r>
            <a:r>
              <a:rPr lang="en-US" altLang="ja-JP" sz="847">
                <a:latin typeface="HG丸ｺﾞｼｯｸM-PRO" panose="020F0600000000000000" pitchFamily="50" charset="-128"/>
                <a:ea typeface="HG丸ｺﾞｼｯｸM-PRO" panose="020F0600000000000000" pitchFamily="50" charset="-128"/>
              </a:rPr>
              <a:t>26</a:t>
            </a:r>
            <a:r>
              <a:rPr lang="ja-JP" altLang="en-US" sz="847">
                <a:latin typeface="HG丸ｺﾞｼｯｸM-PRO" panose="020F0600000000000000" pitchFamily="50" charset="-128"/>
                <a:ea typeface="HG丸ｺﾞｼｯｸM-PRO" panose="020F0600000000000000" pitchFamily="50" charset="-128"/>
              </a:rPr>
              <a:t>年</a:t>
            </a:r>
            <a:r>
              <a:rPr lang="en-US" altLang="ja-JP" sz="847">
                <a:latin typeface="HG丸ｺﾞｼｯｸM-PRO" panose="020F0600000000000000" pitchFamily="50" charset="-128"/>
                <a:ea typeface="HG丸ｺﾞｼｯｸM-PRO" panose="020F0600000000000000" pitchFamily="50" charset="-128"/>
              </a:rPr>
              <a:t>12</a:t>
            </a:r>
            <a:r>
              <a:rPr lang="ja-JP" altLang="en-US" sz="847">
                <a:latin typeface="HG丸ｺﾞｼｯｸM-PRO" panose="020F0600000000000000" pitchFamily="50" charset="-128"/>
                <a:ea typeface="HG丸ｺﾞｼｯｸM-PRO" panose="020F0600000000000000" pitchFamily="50" charset="-128"/>
              </a:rPr>
              <a:t>月</a:t>
            </a:r>
            <a:r>
              <a:rPr lang="en-US" altLang="ja-JP" sz="847">
                <a:latin typeface="HG丸ｺﾞｼｯｸM-PRO" panose="020F0600000000000000" pitchFamily="50" charset="-128"/>
                <a:ea typeface="HG丸ｺﾞｼｯｸM-PRO" panose="020F0600000000000000" pitchFamily="50" charset="-128"/>
              </a:rPr>
              <a:t>)</a:t>
            </a:r>
            <a:endParaRPr lang="ja-JP" altLang="en-US" sz="847">
              <a:latin typeface="HG丸ｺﾞｼｯｸM-PRO" panose="020F0600000000000000" pitchFamily="50" charset="-128"/>
              <a:ea typeface="HG丸ｺﾞｼｯｸM-PRO" panose="020F0600000000000000" pitchFamily="50" charset="-128"/>
            </a:endParaRPr>
          </a:p>
        </p:txBody>
      </p:sp>
      <p:sp>
        <p:nvSpPr>
          <p:cNvPr id="25" name="コンテンツ プレースホルダー 2">
            <a:extLst>
              <a:ext uri="{FF2B5EF4-FFF2-40B4-BE49-F238E27FC236}">
                <a16:creationId xmlns:a16="http://schemas.microsoft.com/office/drawing/2014/main" id="{4D1AB533-AAE7-4E26-A40F-51E0ADE91ABD}"/>
              </a:ext>
            </a:extLst>
          </p:cNvPr>
          <p:cNvSpPr txBox="1">
            <a:spLocks/>
          </p:cNvSpPr>
          <p:nvPr/>
        </p:nvSpPr>
        <p:spPr>
          <a:xfrm>
            <a:off x="102325" y="3664540"/>
            <a:ext cx="6000026" cy="2126258"/>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nSpc>
                <a:spcPct val="125000"/>
              </a:lnSpc>
              <a:spcBef>
                <a:spcPts val="0"/>
              </a:spcBef>
              <a:spcAft>
                <a:spcPts val="565"/>
              </a:spcAft>
              <a:buNone/>
            </a:pPr>
            <a:r>
              <a:rPr lang="en-US" altLang="ja-JP" sz="1317" dirty="0">
                <a:solidFill>
                  <a:schemeClr val="tx1"/>
                </a:solidFill>
                <a:latin typeface="HG丸ｺﾞｼｯｸM-PRO" panose="020F0600000000000000" pitchFamily="50" charset="-128"/>
                <a:ea typeface="HG丸ｺﾞｼｯｸM-PRO" panose="020F0600000000000000" pitchFamily="50" charset="-128"/>
              </a:rPr>
              <a:t>3</a:t>
            </a:r>
            <a:r>
              <a:rPr lang="ja-JP" altLang="en-US" sz="1317" dirty="0" err="1">
                <a:solidFill>
                  <a:schemeClr val="tx1"/>
                </a:solidFill>
                <a:latin typeface="HG丸ｺﾞｼｯｸM-PRO" panose="020F0600000000000000" pitchFamily="50" charset="-128"/>
                <a:ea typeface="HG丸ｺﾞｼｯｸM-PRO" panose="020F0600000000000000" pitchFamily="50" charset="-128"/>
              </a:rPr>
              <a:t>．</a:t>
            </a:r>
            <a:r>
              <a:rPr lang="ja-JP" altLang="en-US" sz="1317" dirty="0">
                <a:solidFill>
                  <a:schemeClr val="tx1"/>
                </a:solidFill>
                <a:latin typeface="HG丸ｺﾞｼｯｸM-PRO" panose="020F0600000000000000" pitchFamily="50" charset="-128"/>
                <a:ea typeface="HG丸ｺﾞｼｯｸM-PRO" panose="020F0600000000000000" pitchFamily="50" charset="-128"/>
              </a:rPr>
              <a:t>第</a:t>
            </a:r>
            <a:r>
              <a:rPr lang="en-US" altLang="ja-JP" sz="1317" dirty="0">
                <a:solidFill>
                  <a:schemeClr val="tx1"/>
                </a:solidFill>
                <a:latin typeface="HG丸ｺﾞｼｯｸM-PRO" panose="020F0600000000000000" pitchFamily="50" charset="-128"/>
                <a:ea typeface="HG丸ｺﾞｼｯｸM-PRO" panose="020F0600000000000000" pitchFamily="50" charset="-128"/>
              </a:rPr>
              <a:t>3</a:t>
            </a:r>
            <a:r>
              <a:rPr lang="ja-JP" altLang="en-US" sz="1317" dirty="0">
                <a:solidFill>
                  <a:schemeClr val="tx1"/>
                </a:solidFill>
                <a:latin typeface="HG丸ｺﾞｼｯｸM-PRO" panose="020F0600000000000000" pitchFamily="50" charset="-128"/>
                <a:ea typeface="HG丸ｺﾞｼｯｸM-PRO" panose="020F0600000000000000" pitchFamily="50" charset="-128"/>
              </a:rPr>
              <a:t>期データヘルス計画の位置づけ</a:t>
            </a:r>
            <a:endParaRPr lang="en-US" altLang="ja-JP" sz="1317"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037" dirty="0">
                <a:solidFill>
                  <a:schemeClr val="tx1"/>
                </a:solidFill>
                <a:latin typeface="HG丸ｺﾞｼｯｸM-PRO" panose="020F0600000000000000" pitchFamily="50" charset="-128"/>
                <a:ea typeface="HG丸ｺﾞｼｯｸM-PRO" panose="020F0600000000000000" pitchFamily="50" charset="-128"/>
              </a:rPr>
              <a:t>　</a:t>
            </a:r>
            <a:r>
              <a:rPr lang="ja-JP" altLang="en-US" sz="1130" dirty="0">
                <a:solidFill>
                  <a:schemeClr val="tx1"/>
                </a:solidFill>
                <a:latin typeface="HG丸ｺﾞｼｯｸM-PRO" panose="020F0600000000000000" pitchFamily="50" charset="-128"/>
                <a:ea typeface="HG丸ｺﾞｼｯｸM-PRO" panose="020F0600000000000000" pitchFamily="50" charset="-128"/>
              </a:rPr>
              <a:t>被保険者の健康の保持増進に必要な事業を、効果的かつ効率的に実施するため、健康診査の結果やレセプトデータ等を活用･分析し、健康課題を明確にした上で、</a:t>
            </a:r>
            <a:r>
              <a:rPr lang="en-US" altLang="ja-JP" sz="1130" dirty="0">
                <a:solidFill>
                  <a:schemeClr val="tx1"/>
                </a:solidFill>
                <a:latin typeface="HG丸ｺﾞｼｯｸM-PRO" panose="020F0600000000000000" pitchFamily="50" charset="-128"/>
                <a:ea typeface="HG丸ｺﾞｼｯｸM-PRO" panose="020F0600000000000000" pitchFamily="50" charset="-128"/>
              </a:rPr>
              <a:t>PDCA</a:t>
            </a:r>
            <a:r>
              <a:rPr lang="ja-JP" altLang="en-US" sz="1130" dirty="0">
                <a:solidFill>
                  <a:schemeClr val="tx1"/>
                </a:solidFill>
                <a:latin typeface="HG丸ｺﾞｼｯｸM-PRO" panose="020F0600000000000000" pitchFamily="50" charset="-128"/>
                <a:ea typeface="HG丸ｺﾞｼｯｸM-PRO" panose="020F0600000000000000" pitchFamily="50" charset="-128"/>
              </a:rPr>
              <a:t>サイクルに沿って計画を策定していきます。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また、第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3</a:t>
            </a:r>
            <a:r>
              <a:rPr lang="ja-JP" altLang="en-US" sz="1130" dirty="0">
                <a:solidFill>
                  <a:schemeClr val="tx1"/>
                </a:solidFill>
                <a:latin typeface="HG丸ｺﾞｼｯｸM-PRO" panose="020F0600000000000000" pitchFamily="50" charset="-128"/>
                <a:ea typeface="HG丸ｺﾞｼｯｸM-PRO" panose="020F0600000000000000" pitchFamily="50" charset="-128"/>
              </a:rPr>
              <a:t>期データヘルス計画は、健康増進法に基づく「</a:t>
            </a:r>
            <a:r>
              <a:rPr lang="en-US" altLang="ja-JP" sz="1130" dirty="0">
                <a:solidFill>
                  <a:schemeClr val="tx1"/>
                </a:solidFill>
                <a:latin typeface="HG丸ｺﾞｼｯｸM-PRO" panose="020F0600000000000000" pitchFamily="50" charset="-128"/>
                <a:ea typeface="HG丸ｺﾞｼｯｸM-PRO" panose="020F0600000000000000" pitchFamily="50" charset="-128"/>
              </a:rPr>
              <a:t>21</a:t>
            </a:r>
            <a:r>
              <a:rPr lang="ja-JP" altLang="en-US" sz="1130" dirty="0">
                <a:solidFill>
                  <a:schemeClr val="tx1"/>
                </a:solidFill>
                <a:latin typeface="HG丸ｺﾞｼｯｸM-PRO" panose="020F0600000000000000" pitchFamily="50" charset="-128"/>
                <a:ea typeface="HG丸ｺﾞｼｯｸM-PRO" panose="020F0600000000000000" pitchFamily="50" charset="-128"/>
              </a:rPr>
              <a:t>世紀における国民健康づくり運動</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健康日本</a:t>
            </a:r>
            <a:r>
              <a:rPr lang="en-US" altLang="ja-JP" sz="1130" dirty="0">
                <a:solidFill>
                  <a:schemeClr val="tx1"/>
                </a:solidFill>
                <a:latin typeface="HG丸ｺﾞｼｯｸM-PRO" panose="020F0600000000000000" pitchFamily="50" charset="-128"/>
                <a:ea typeface="HG丸ｺﾞｼｯｸM-PRO" panose="020F0600000000000000" pitchFamily="50" charset="-128"/>
              </a:rPr>
              <a:t>21(</a:t>
            </a:r>
            <a:r>
              <a:rPr lang="ja-JP" altLang="en-US" sz="1130" dirty="0">
                <a:solidFill>
                  <a:schemeClr val="tx1"/>
                </a:solidFill>
                <a:latin typeface="HG丸ｺﾞｼｯｸM-PRO" panose="020F0600000000000000" pitchFamily="50" charset="-128"/>
                <a:ea typeface="HG丸ｺﾞｼｯｸM-PRO" panose="020F0600000000000000" pitchFamily="50" charset="-128"/>
              </a:rPr>
              <a:t>第</a:t>
            </a:r>
            <a:r>
              <a:rPr lang="en-US" altLang="ja-JP" sz="1130" dirty="0">
                <a:solidFill>
                  <a:schemeClr val="tx1"/>
                </a:solidFill>
                <a:latin typeface="HG丸ｺﾞｼｯｸM-PRO" panose="020F0600000000000000" pitchFamily="50" charset="-128"/>
                <a:ea typeface="HG丸ｺﾞｼｯｸM-PRO" panose="020F0600000000000000" pitchFamily="50" charset="-128"/>
              </a:rPr>
              <a:t>2</a:t>
            </a:r>
            <a:r>
              <a:rPr lang="ja-JP" altLang="en-US" sz="1130" dirty="0">
                <a:solidFill>
                  <a:schemeClr val="tx1"/>
                </a:solidFill>
                <a:latin typeface="HG丸ｺﾞｼｯｸM-PRO" panose="020F0600000000000000" pitchFamily="50" charset="-128"/>
                <a:ea typeface="HG丸ｺﾞｼｯｸM-PRO" panose="020F0600000000000000" pitchFamily="50" charset="-128"/>
              </a:rPr>
              <a:t>次</a:t>
            </a:r>
            <a:r>
              <a:rPr lang="en-US" altLang="ja-JP" sz="1130" dirty="0">
                <a:solidFill>
                  <a:schemeClr val="tx1"/>
                </a:solidFill>
                <a:latin typeface="HG丸ｺﾞｼｯｸM-PRO" panose="020F0600000000000000" pitchFamily="50" charset="-128"/>
                <a:ea typeface="HG丸ｺﾞｼｯｸM-PRO" panose="020F0600000000000000" pitchFamily="50" charset="-128"/>
              </a:rPr>
              <a:t>))</a:t>
            </a:r>
            <a:r>
              <a:rPr lang="ja-JP" altLang="en-US" sz="1130" dirty="0">
                <a:solidFill>
                  <a:schemeClr val="tx1"/>
                </a:solidFill>
                <a:latin typeface="HG丸ｺﾞｼｯｸM-PRO" panose="020F0600000000000000" pitchFamily="50" charset="-128"/>
                <a:ea typeface="HG丸ｺﾞｼｯｸM-PRO" panose="020F0600000000000000" pitchFamily="50" charset="-128"/>
              </a:rPr>
              <a:t>」や「大阪府健康増進計画」等を踏まえるとともに、令和元年度に改正された「高齢者の医療の確保に関する法律」をはじめとした関係法令に基づき、高齢者の保健事業と介護予防の一体的な実施の推進に向けて、市町村･関係機関等と連携･協力しながら保健事業に取り組むこととします。</a:t>
            </a:r>
            <a:endParaRPr lang="en-US" altLang="ja-JP" sz="1130" dirty="0">
              <a:solidFill>
                <a:schemeClr val="tx1"/>
              </a:solidFill>
              <a:latin typeface="HG丸ｺﾞｼｯｸM-PRO" panose="020F0600000000000000" pitchFamily="50" charset="-128"/>
              <a:ea typeface="HG丸ｺﾞｼｯｸM-PRO" panose="020F0600000000000000" pitchFamily="50" charset="-128"/>
            </a:endParaRPr>
          </a:p>
        </p:txBody>
      </p:sp>
      <p:sp>
        <p:nvSpPr>
          <p:cNvPr id="16" name="コンテンツ プレースホルダー 2">
            <a:extLst>
              <a:ext uri="{FF2B5EF4-FFF2-40B4-BE49-F238E27FC236}">
                <a16:creationId xmlns:a16="http://schemas.microsoft.com/office/drawing/2014/main" id="{DB07DFE6-1973-4328-8A19-CD0B4DC00B8B}"/>
              </a:ext>
            </a:extLst>
          </p:cNvPr>
          <p:cNvSpPr txBox="1">
            <a:spLocks/>
          </p:cNvSpPr>
          <p:nvPr/>
        </p:nvSpPr>
        <p:spPr>
          <a:xfrm>
            <a:off x="102325" y="530738"/>
            <a:ext cx="6000026" cy="2995509"/>
          </a:xfrm>
          <a:prstGeom prst="rect">
            <a:avLst/>
          </a:prstGeom>
        </p:spPr>
        <p:txBody>
          <a:bodyPr vert="horz" wrap="square" lIns="85797" tIns="42899" rIns="85797" bIns="42899" rtlCol="0">
            <a:spAutoFit/>
          </a:bodyPr>
          <a:lstStyle>
            <a:lvl1pPr marL="257175" indent="-257175" algn="l" defTabSz="342900" rtl="0" eaLnBrk="1" latinLnBrk="0" hangingPunct="1">
              <a:spcBef>
                <a:spcPts val="750"/>
              </a:spcBef>
              <a:spcAft>
                <a:spcPts val="0"/>
              </a:spcAft>
              <a:buClr>
                <a:schemeClr val="accent1"/>
              </a:buClr>
              <a:buSzPct val="80000"/>
              <a:buFont typeface="Wingdings 3" charset="2"/>
              <a:buChar char=""/>
              <a:defRPr kumimoji="1" sz="135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kumimoji="1" sz="105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kumimoji="1" sz="900"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dirty="0">
                <a:solidFill>
                  <a:schemeClr val="tx1"/>
                </a:solidFill>
                <a:latin typeface="HG丸ｺﾞｼｯｸM-PRO" panose="020F0600000000000000" pitchFamily="50" charset="-128"/>
                <a:ea typeface="HG丸ｺﾞｼｯｸM-PRO" panose="020F0600000000000000" pitchFamily="50" charset="-128"/>
              </a:rPr>
              <a:t>2</a:t>
            </a:r>
            <a:r>
              <a:rPr lang="ja-JP" altLang="en-US" sz="1317" dirty="0" err="1">
                <a:solidFill>
                  <a:schemeClr val="tx1"/>
                </a:solidFill>
                <a:latin typeface="HG丸ｺﾞｼｯｸM-PRO" panose="020F0600000000000000" pitchFamily="50" charset="-128"/>
                <a:ea typeface="HG丸ｺﾞｼｯｸM-PRO" panose="020F0600000000000000" pitchFamily="50" charset="-128"/>
              </a:rPr>
              <a:t>．</a:t>
            </a:r>
            <a:r>
              <a:rPr lang="ja-JP" altLang="en-US" sz="1317" dirty="0">
                <a:solidFill>
                  <a:schemeClr val="tx1"/>
                </a:solidFill>
                <a:latin typeface="HG丸ｺﾞｼｯｸM-PRO" panose="020F0600000000000000" pitchFamily="50" charset="-128"/>
                <a:ea typeface="HG丸ｺﾞｼｯｸM-PRO" panose="020F0600000000000000" pitchFamily="50" charset="-128"/>
              </a:rPr>
              <a:t>第</a:t>
            </a:r>
            <a:r>
              <a:rPr lang="en-US" altLang="ja-JP" sz="1317" dirty="0">
                <a:solidFill>
                  <a:schemeClr val="tx1"/>
                </a:solidFill>
                <a:latin typeface="HG丸ｺﾞｼｯｸM-PRO" panose="020F0600000000000000" pitchFamily="50" charset="-128"/>
                <a:ea typeface="HG丸ｺﾞｼｯｸM-PRO" panose="020F0600000000000000" pitchFamily="50" charset="-128"/>
              </a:rPr>
              <a:t>3</a:t>
            </a:r>
            <a:r>
              <a:rPr lang="ja-JP" altLang="en-US" sz="1317" dirty="0">
                <a:solidFill>
                  <a:schemeClr val="tx1"/>
                </a:solidFill>
                <a:latin typeface="HG丸ｺﾞｼｯｸM-PRO" panose="020F0600000000000000" pitchFamily="50" charset="-128"/>
                <a:ea typeface="HG丸ｺﾞｼｯｸM-PRO" panose="020F0600000000000000" pitchFamily="50" charset="-128"/>
              </a:rPr>
              <a:t>期データヘルス計画の基本方針</a:t>
            </a:r>
            <a:endParaRPr lang="en-US" altLang="ja-JP" sz="1317" dirty="0">
              <a:solidFill>
                <a:schemeClr val="tx1"/>
              </a:solidFill>
              <a:latin typeface="HG丸ｺﾞｼｯｸM-PRO" panose="020F0600000000000000" pitchFamily="50" charset="-128"/>
              <a:ea typeface="HG丸ｺﾞｼｯｸM-PRO" panose="020F0600000000000000" pitchFamily="50" charset="-128"/>
            </a:endParaRP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データヘルス計画では、短期的に取り組むべき対策と、中長期的に取り組むべき対策について、それぞれの段階にあった事業を行うことを計画しています。</a:t>
            </a:r>
          </a:p>
          <a:p>
            <a:pPr marL="101584" indent="0" algn="just">
              <a:lnSpc>
                <a:spcPct val="125000"/>
              </a:lnSpc>
              <a:spcBef>
                <a:spcPts val="0"/>
              </a:spcBef>
              <a:buNone/>
            </a:pPr>
            <a:r>
              <a:rPr lang="ja-JP" altLang="en-US" sz="1130" dirty="0">
                <a:solidFill>
                  <a:schemeClr val="tx1"/>
                </a:solidFill>
                <a:latin typeface="HG丸ｺﾞｼｯｸM-PRO" panose="020F0600000000000000" pitchFamily="50" charset="-128"/>
                <a:ea typeface="HG丸ｺﾞｼｯｸM-PRO" panose="020F0600000000000000" pitchFamily="50" charset="-128"/>
              </a:rPr>
              <a:t>　目標とする成果を達成するために以下の基本方針でデータヘルス計画を策定しています。</a:t>
            </a:r>
          </a:p>
          <a:p>
            <a:pPr marL="101584" indent="0" algn="just">
              <a:lnSpc>
                <a:spcPct val="125000"/>
              </a:lnSpc>
              <a:spcBef>
                <a:spcPts val="0"/>
              </a:spcBef>
              <a:buNone/>
            </a:pPr>
            <a:endParaRPr lang="ja-JP" altLang="en-US" sz="1130" dirty="0">
              <a:solidFill>
                <a:schemeClr val="tx1"/>
              </a:solidFill>
              <a:latin typeface="HG丸ｺﾞｼｯｸM-PRO" panose="020F0600000000000000" pitchFamily="50" charset="-128"/>
              <a:ea typeface="HG丸ｺﾞｼｯｸM-PRO" panose="020F0600000000000000" pitchFamily="50" charset="-128"/>
            </a:endParaRPr>
          </a:p>
          <a:p>
            <a:pPr marL="350463" indent="-215015" algn="just">
              <a:lnSpc>
                <a:spcPct val="125000"/>
              </a:lnSpc>
              <a:spcBef>
                <a:spcPts val="0"/>
              </a:spcBef>
              <a:buClrTx/>
              <a:buSzPct val="100000"/>
              <a:buFont typeface="+mj-lt"/>
              <a:buAutoNum type="arabicPeriod"/>
            </a:pPr>
            <a:r>
              <a:rPr lang="ja-JP" altLang="en-US" sz="1130" dirty="0">
                <a:solidFill>
                  <a:schemeClr val="tx1"/>
                </a:solidFill>
                <a:latin typeface="HG丸ｺﾞｼｯｸM-PRO" panose="020F0600000000000000" pitchFamily="50" charset="-128"/>
                <a:ea typeface="HG丸ｺﾞｼｯｸM-PRO" panose="020F0600000000000000" pitchFamily="50" charset="-128"/>
              </a:rPr>
              <a:t>潜在する課題を確認するため、疾病毎の医療費比較、高額レセプトの発生状況や発生元となる疾病の把握を行い課題を明確にします。</a:t>
            </a:r>
          </a:p>
          <a:p>
            <a:pPr marL="350463" indent="-215015" algn="just">
              <a:lnSpc>
                <a:spcPct val="125000"/>
              </a:lnSpc>
              <a:spcBef>
                <a:spcPts val="0"/>
              </a:spcBef>
              <a:buClrTx/>
              <a:buSzPct val="100000"/>
              <a:buFont typeface="+mj-lt"/>
              <a:buAutoNum type="arabicPeriod"/>
            </a:pPr>
            <a:r>
              <a:rPr lang="ja-JP" altLang="en-US" sz="1130" dirty="0">
                <a:solidFill>
                  <a:schemeClr val="tx1"/>
                </a:solidFill>
                <a:latin typeface="HG丸ｺﾞｼｯｸM-PRO" panose="020F0600000000000000" pitchFamily="50" charset="-128"/>
                <a:ea typeface="HG丸ｺﾞｼｯｸM-PRO" panose="020F0600000000000000" pitchFamily="50" charset="-128"/>
              </a:rPr>
              <a:t>明確となった課題より「短期的な対策」･「中長期的な対策」を選択します。費用対効果の見込める集団を特定し、</a:t>
            </a:r>
            <a:r>
              <a:rPr lang="en-US" altLang="ja-JP" sz="1130" dirty="0">
                <a:solidFill>
                  <a:schemeClr val="tx1"/>
                </a:solidFill>
                <a:latin typeface="HG丸ｺﾞｼｯｸM-PRO" panose="020F0600000000000000" pitchFamily="50" charset="-128"/>
                <a:ea typeface="HG丸ｺﾞｼｯｸM-PRO" panose="020F0600000000000000" pitchFamily="50" charset="-128"/>
              </a:rPr>
              <a:t>PDCA</a:t>
            </a:r>
            <a:r>
              <a:rPr lang="ja-JP" altLang="en-US" sz="1130" dirty="0">
                <a:solidFill>
                  <a:schemeClr val="tx1"/>
                </a:solidFill>
                <a:latin typeface="HG丸ｺﾞｼｯｸM-PRO" panose="020F0600000000000000" pitchFamily="50" charset="-128"/>
                <a:ea typeface="HG丸ｺﾞｼｯｸM-PRO" panose="020F0600000000000000" pitchFamily="50" charset="-128"/>
              </a:rPr>
              <a:t>サイクルを意識した継続的な事業を実施します。</a:t>
            </a:r>
          </a:p>
          <a:p>
            <a:pPr marL="350463" indent="-215015" algn="just">
              <a:lnSpc>
                <a:spcPct val="125000"/>
              </a:lnSpc>
              <a:spcBef>
                <a:spcPts val="0"/>
              </a:spcBef>
              <a:buClrTx/>
              <a:buSzPct val="100000"/>
              <a:buFont typeface="+mj-lt"/>
              <a:buAutoNum type="arabicPeriod"/>
            </a:pPr>
            <a:r>
              <a:rPr lang="ja-JP" altLang="en-US" sz="1130" dirty="0">
                <a:solidFill>
                  <a:schemeClr val="tx1"/>
                </a:solidFill>
                <a:latin typeface="HG丸ｺﾞｼｯｸM-PRO" panose="020F0600000000000000" pitchFamily="50" charset="-128"/>
                <a:ea typeface="HG丸ｺﾞｼｯｸM-PRO" panose="020F0600000000000000" pitchFamily="50" charset="-128"/>
              </a:rPr>
              <a:t>データヘルス計画には、実施事業に対する明確な目標を設定し、記載します。またこの目標を達成することのできる効果的な実施方法を検討し、明示します。目標に対する客観的な効果測定が必要であることから、事業実施後の効果測定方法についても記載することとします。</a:t>
            </a:r>
          </a:p>
        </p:txBody>
      </p:sp>
    </p:spTree>
    <p:extLst>
      <p:ext uri="{BB962C8B-B14F-4D97-AF65-F5344CB8AC3E}">
        <p14:creationId xmlns:p14="http://schemas.microsoft.com/office/powerpoint/2010/main" val="3064390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02571" y="159173"/>
            <a:ext cx="6095669" cy="371565"/>
          </a:xfrm>
          <a:solidFill>
            <a:srgbClr val="BFEAF9"/>
          </a:solidFill>
          <a:ln>
            <a:noFill/>
          </a:ln>
        </p:spPr>
        <p:style>
          <a:lnRef idx="2">
            <a:schemeClr val="accent1"/>
          </a:lnRef>
          <a:fillRef idx="1">
            <a:schemeClr val="lt1"/>
          </a:fillRef>
          <a:effectRef idx="0">
            <a:schemeClr val="accent1"/>
          </a:effectRef>
          <a:fontRef idx="minor">
            <a:schemeClr val="dk1"/>
          </a:fontRef>
        </p:style>
        <p:txBody>
          <a:bodyPr vert="horz" lIns="86017" tIns="43007" rIns="86017" bIns="43007" rtlCol="0" anchor="ctr">
            <a:noAutofit/>
          </a:bodyPr>
          <a:lstStyle/>
          <a:p>
            <a:r>
              <a:rPr lang="ja-JP" altLang="en-US" sz="1882">
                <a:solidFill>
                  <a:schemeClr val="tx1"/>
                </a:solidFill>
                <a:latin typeface="HG丸ｺﾞｼｯｸM-PRO" panose="020F0600000000000000" pitchFamily="50" charset="-128"/>
                <a:ea typeface="HG丸ｺﾞｼｯｸM-PRO" panose="020F0600000000000000" pitchFamily="50" charset="-128"/>
              </a:rPr>
              <a:t>第</a:t>
            </a:r>
            <a:r>
              <a:rPr lang="en-US" altLang="ja-JP" sz="1882">
                <a:solidFill>
                  <a:schemeClr val="tx1"/>
                </a:solidFill>
                <a:latin typeface="HG丸ｺﾞｼｯｸM-PRO" panose="020F0600000000000000" pitchFamily="50" charset="-128"/>
                <a:ea typeface="HG丸ｺﾞｼｯｸM-PRO" panose="020F0600000000000000" pitchFamily="50" charset="-128"/>
              </a:rPr>
              <a:t>2</a:t>
            </a:r>
            <a:r>
              <a:rPr lang="ja-JP" altLang="en-US" sz="1882">
                <a:solidFill>
                  <a:schemeClr val="tx1"/>
                </a:solidFill>
                <a:latin typeface="HG丸ｺﾞｼｯｸM-PRO" panose="020F0600000000000000" pitchFamily="50" charset="-128"/>
                <a:ea typeface="HG丸ｺﾞｼｯｸM-PRO" panose="020F0600000000000000" pitchFamily="50" charset="-128"/>
              </a:rPr>
              <a:t>章　保険者の特性把握</a:t>
            </a:r>
          </a:p>
        </p:txBody>
      </p:sp>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560848"/>
            <a:ext cx="5439852" cy="266227"/>
          </a:xfrm>
          <a:prstGeom prst="rect">
            <a:avLst/>
          </a:prstGeom>
          <a:noFill/>
          <a:ln>
            <a:noFill/>
          </a:ln>
        </p:spPr>
        <p:txBody>
          <a:bodyPr wrap="square" lIns="86400" rIns="86400" rtlCol="0" anchor="ctr" anchorCtr="0">
            <a:spAutoFit/>
          </a:bodyPr>
          <a:lstStyle/>
          <a:p>
            <a:pPr algn="just"/>
            <a:r>
              <a:rPr lang="ja-JP" altLang="en-US" sz="1130">
                <a:latin typeface="HG丸ｺﾞｼｯｸM-PRO" panose="020F0600000000000000" pitchFamily="50" charset="-128"/>
                <a:ea typeface="HG丸ｺﾞｼｯｸM-PRO" panose="020F0600000000000000" pitchFamily="50" charset="-128"/>
              </a:rPr>
              <a:t>被保険者数の推移</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大阪府広域連合全体</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3</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注釈文章 18">
            <a:extLst>
              <a:ext uri="{FF2B5EF4-FFF2-40B4-BE49-F238E27FC236}">
                <a16:creationId xmlns:a16="http://schemas.microsoft.com/office/drawing/2014/main" id="{48C7DBD5-3563-455E-BD51-89F2E1FAAAFA}"/>
              </a:ext>
            </a:extLst>
          </p:cNvPr>
          <p:cNvSpPr txBox="1">
            <a:spLocks/>
          </p:cNvSpPr>
          <p:nvPr/>
        </p:nvSpPr>
        <p:spPr>
          <a:xfrm>
            <a:off x="198120" y="4359932"/>
            <a:ext cx="5439852" cy="439544"/>
          </a:xfrm>
          <a:prstGeom prst="rect">
            <a:avLst/>
          </a:prstGeom>
          <a:noFill/>
          <a:ln>
            <a:noFill/>
          </a:ln>
        </p:spPr>
        <p:txBody>
          <a:bodyPr wrap="square" lIns="0" rIns="0" rtlCol="0">
            <a:spAutoFit/>
          </a:bodyPr>
          <a:lstStyle/>
          <a:p>
            <a:r>
              <a:rPr lang="zh-TW" altLang="en-US" sz="752">
                <a:latin typeface="HG丸ｺﾞｼｯｸM-PRO" panose="020F0600000000000000" pitchFamily="50" charset="-128"/>
                <a:ea typeface="HG丸ｺﾞｼｯｸM-PRO" panose="020F0600000000000000" pitchFamily="50" charset="-128"/>
              </a:rPr>
              <a:t>出典：大阪府後期高齢者医療広域連合</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zh-TW" altLang="en-US" sz="752">
                <a:latin typeface="HG丸ｺﾞｼｯｸM-PRO" panose="020F0600000000000000" pitchFamily="50" charset="-128"/>
                <a:ea typeface="HG丸ｺﾞｼｯｸM-PRO" panose="020F0600000000000000" pitchFamily="50" charset="-128"/>
              </a:rPr>
              <a:t>後期高齢者医療毎月事業状況報告書</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事業月報</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Ａ表</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a:t>
            </a:r>
            <a:endParaRPr lang="en-US" altLang="zh-TW" sz="752">
              <a:latin typeface="HG丸ｺﾞｼｯｸM-PRO" panose="020F0600000000000000" pitchFamily="50" charset="-128"/>
              <a:ea typeface="HG丸ｺﾞｼｯｸM-PRO" panose="020F0600000000000000" pitchFamily="50" charset="-128"/>
            </a:endParaRPr>
          </a:p>
        </p:txBody>
      </p:sp>
      <p:sp>
        <p:nvSpPr>
          <p:cNvPr id="16" name="注釈文章 18">
            <a:extLst>
              <a:ext uri="{FF2B5EF4-FFF2-40B4-BE49-F238E27FC236}">
                <a16:creationId xmlns:a16="http://schemas.microsoft.com/office/drawing/2014/main" id="{099BFA90-55D6-47DE-89F7-AC80D0371564}"/>
              </a:ext>
            </a:extLst>
          </p:cNvPr>
          <p:cNvSpPr txBox="1">
            <a:spLocks/>
          </p:cNvSpPr>
          <p:nvPr/>
        </p:nvSpPr>
        <p:spPr>
          <a:xfrm>
            <a:off x="102854" y="4999820"/>
            <a:ext cx="5439852" cy="266227"/>
          </a:xfrm>
          <a:prstGeom prst="rect">
            <a:avLst/>
          </a:prstGeom>
          <a:noFill/>
          <a:ln>
            <a:noFill/>
          </a:ln>
        </p:spPr>
        <p:txBody>
          <a:bodyPr wrap="square" lIns="86400" rIns="0" rtlCol="0">
            <a:spAutoFit/>
          </a:bodyPr>
          <a:lstStyle/>
          <a:p>
            <a:r>
              <a:rPr lang="ja-JP" altLang="en-US" sz="1130">
                <a:latin typeface="HG丸ｺﾞｼｯｸM-PRO" panose="020F0600000000000000" pitchFamily="50" charset="-128"/>
                <a:ea typeface="HG丸ｺﾞｼｯｸM-PRO" panose="020F0600000000000000" pitchFamily="50" charset="-128"/>
              </a:rPr>
              <a:t>被保険者数の推移</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大阪府広域連合全体</a:t>
            </a:r>
            <a:r>
              <a:rPr lang="en-US" altLang="ja-JP" sz="1130">
                <a:latin typeface="HG丸ｺﾞｼｯｸM-PRO" panose="020F0600000000000000" pitchFamily="50" charset="-128"/>
                <a:ea typeface="HG丸ｺﾞｼｯｸM-PRO" panose="020F0600000000000000" pitchFamily="50" charset="-128"/>
              </a:rPr>
              <a:t>)</a:t>
            </a:r>
            <a:endParaRPr lang="en-US" altLang="zh-TW" sz="1130">
              <a:latin typeface="HG丸ｺﾞｼｯｸM-PRO" panose="020F0600000000000000" pitchFamily="50" charset="-128"/>
              <a:ea typeface="HG丸ｺﾞｼｯｸM-PRO" panose="020F0600000000000000" pitchFamily="50" charset="-128"/>
            </a:endParaRPr>
          </a:p>
        </p:txBody>
      </p:sp>
      <p:sp>
        <p:nvSpPr>
          <p:cNvPr id="11" name="注釈文章 18">
            <a:extLst>
              <a:ext uri="{FF2B5EF4-FFF2-40B4-BE49-F238E27FC236}">
                <a16:creationId xmlns:a16="http://schemas.microsoft.com/office/drawing/2014/main" id="{F8266002-5925-43C9-9EFF-EB2E5E2334ED}"/>
              </a:ext>
            </a:extLst>
          </p:cNvPr>
          <p:cNvSpPr txBox="1">
            <a:spLocks/>
          </p:cNvSpPr>
          <p:nvPr/>
        </p:nvSpPr>
        <p:spPr>
          <a:xfrm>
            <a:off x="198120" y="8328419"/>
            <a:ext cx="5439852" cy="439544"/>
          </a:xfrm>
          <a:prstGeom prst="rect">
            <a:avLst/>
          </a:prstGeom>
          <a:noFill/>
          <a:ln>
            <a:noFill/>
          </a:ln>
        </p:spPr>
        <p:txBody>
          <a:bodyPr wrap="square" lIns="0" rIns="0" rtlCol="0">
            <a:spAutoFit/>
          </a:bodyPr>
          <a:lstStyle/>
          <a:p>
            <a:r>
              <a:rPr lang="zh-TW" altLang="en-US" sz="752">
                <a:latin typeface="HG丸ｺﾞｼｯｸM-PRO" panose="020F0600000000000000" pitchFamily="50" charset="-128"/>
                <a:ea typeface="HG丸ｺﾞｼｯｸM-PRO" panose="020F0600000000000000" pitchFamily="50" charset="-128"/>
              </a:rPr>
              <a:t>出典：大阪府後期高齢者医療広域連合</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zh-TW" altLang="en-US" sz="752">
                <a:latin typeface="HG丸ｺﾞｼｯｸM-PRO" panose="020F0600000000000000" pitchFamily="50" charset="-128"/>
                <a:ea typeface="HG丸ｺﾞｼｯｸM-PRO" panose="020F0600000000000000" pitchFamily="50" charset="-128"/>
              </a:rPr>
              <a:t>後期高齢者医療毎月事業状況報告書</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事業月報</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Ａ表</a:t>
            </a:r>
            <a:endParaRPr lang="en-US" altLang="zh-TW" sz="752">
              <a:latin typeface="HG丸ｺﾞｼｯｸM-PRO" panose="020F0600000000000000" pitchFamily="50" charset="-128"/>
              <a:ea typeface="HG丸ｺﾞｼｯｸM-PRO" panose="020F0600000000000000" pitchFamily="50" charset="-128"/>
            </a:endParaRPr>
          </a:p>
          <a:p>
            <a:r>
              <a:rPr lang="ja-JP" altLang="en-US" sz="752">
                <a:latin typeface="HG丸ｺﾞｼｯｸM-PRO" panose="020F0600000000000000" pitchFamily="50" charset="-128"/>
                <a:ea typeface="HG丸ｺﾞｼｯｸM-PRO" panose="020F0600000000000000" pitchFamily="50" charset="-128"/>
              </a:rPr>
              <a:t>　　　</a:t>
            </a:r>
            <a:r>
              <a:rPr lang="en-US" altLang="ja-JP" sz="752">
                <a:latin typeface="HG丸ｺﾞｼｯｸM-PRO" panose="020F0600000000000000" pitchFamily="50" charset="-128"/>
                <a:ea typeface="HG丸ｺﾞｼｯｸM-PRO" panose="020F0600000000000000" pitchFamily="50" charset="-128"/>
              </a:rPr>
              <a:t>(</a:t>
            </a:r>
            <a:r>
              <a:rPr lang="ja-JP" altLang="en-US" sz="752">
                <a:latin typeface="HG丸ｺﾞｼｯｸM-PRO" panose="020F0600000000000000" pitchFamily="50" charset="-128"/>
                <a:ea typeface="HG丸ｺﾞｼｯｸM-PRO" panose="020F0600000000000000" pitchFamily="50" charset="-128"/>
              </a:rPr>
              <a:t>令和</a:t>
            </a:r>
            <a:r>
              <a:rPr lang="en-US" altLang="ja-JP" sz="752">
                <a:latin typeface="HG丸ｺﾞｼｯｸM-PRO" panose="020F0600000000000000" pitchFamily="50" charset="-128"/>
                <a:ea typeface="HG丸ｺﾞｼｯｸM-PRO" panose="020F0600000000000000" pitchFamily="50" charset="-128"/>
              </a:rPr>
              <a:t>6</a:t>
            </a:r>
            <a:r>
              <a:rPr lang="ja-JP" altLang="en-US" sz="752">
                <a:latin typeface="HG丸ｺﾞｼｯｸM-PRO" panose="020F0600000000000000" pitchFamily="50" charset="-128"/>
                <a:ea typeface="HG丸ｺﾞｼｯｸM-PRO" panose="020F0600000000000000" pitchFamily="50" charset="-128"/>
              </a:rPr>
              <a:t>年度：令和</a:t>
            </a:r>
            <a:r>
              <a:rPr lang="en-US" altLang="ja-JP" sz="752">
                <a:latin typeface="HG丸ｺﾞｼｯｸM-PRO" panose="020F0600000000000000" pitchFamily="50" charset="-128"/>
                <a:ea typeface="HG丸ｺﾞｼｯｸM-PRO" panose="020F0600000000000000" pitchFamily="50" charset="-128"/>
              </a:rPr>
              <a:t>7</a:t>
            </a:r>
            <a:r>
              <a:rPr lang="ja-JP" altLang="en-US" sz="752">
                <a:latin typeface="HG丸ｺﾞｼｯｸM-PRO" panose="020F0600000000000000" pitchFamily="50" charset="-128"/>
                <a:ea typeface="HG丸ｺﾞｼｯｸM-PRO" panose="020F0600000000000000" pitchFamily="50" charset="-128"/>
              </a:rPr>
              <a:t>年</a:t>
            </a:r>
            <a:r>
              <a:rPr lang="en-US" altLang="ja-JP" sz="752">
                <a:latin typeface="HG丸ｺﾞｼｯｸM-PRO" panose="020F0600000000000000" pitchFamily="50" charset="-128"/>
                <a:ea typeface="HG丸ｺﾞｼｯｸM-PRO" panose="020F0600000000000000" pitchFamily="50" charset="-128"/>
              </a:rPr>
              <a:t>3</a:t>
            </a:r>
            <a:r>
              <a:rPr lang="ja-JP" altLang="en-US" sz="752">
                <a:latin typeface="HG丸ｺﾞｼｯｸM-PRO" panose="020F0600000000000000" pitchFamily="50" charset="-128"/>
                <a:ea typeface="HG丸ｺﾞｼｯｸM-PRO" panose="020F0600000000000000" pitchFamily="50" charset="-128"/>
              </a:rPr>
              <a:t>月</a:t>
            </a:r>
            <a:r>
              <a:rPr lang="en-US" altLang="ja-JP" sz="752">
                <a:latin typeface="HG丸ｺﾞｼｯｸM-PRO" panose="020F0600000000000000" pitchFamily="50" charset="-128"/>
                <a:ea typeface="HG丸ｺﾞｼｯｸM-PRO" panose="020F0600000000000000" pitchFamily="50" charset="-128"/>
              </a:rPr>
              <a:t>)</a:t>
            </a:r>
            <a:endParaRPr lang="en-US" altLang="zh-TW" sz="752">
              <a:latin typeface="HG丸ｺﾞｼｯｸM-PRO" panose="020F0600000000000000" pitchFamily="50" charset="-128"/>
              <a:ea typeface="HG丸ｺﾞｼｯｸM-PRO" panose="020F0600000000000000" pitchFamily="50" charset="-128"/>
            </a:endParaRPr>
          </a:p>
        </p:txBody>
      </p:sp>
      <p:sp>
        <p:nvSpPr>
          <p:cNvPr id="12" name="コンテンツ プレースホルダー 2">
            <a:extLst>
              <a:ext uri="{FF2B5EF4-FFF2-40B4-BE49-F238E27FC236}">
                <a16:creationId xmlns:a16="http://schemas.microsoft.com/office/drawing/2014/main" id="{683B920D-3D8C-466D-BC97-75897767B025}"/>
              </a:ext>
            </a:extLst>
          </p:cNvPr>
          <p:cNvSpPr txBox="1">
            <a:spLocks/>
          </p:cNvSpPr>
          <p:nvPr/>
        </p:nvSpPr>
        <p:spPr>
          <a:xfrm>
            <a:off x="102324" y="530738"/>
            <a:ext cx="5994076" cy="305375"/>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spcAft>
                <a:spcPts val="565"/>
              </a:spcAft>
              <a:buNone/>
            </a:pPr>
            <a:r>
              <a:rPr lang="en-US" altLang="ja-JP" sz="1317">
                <a:solidFill>
                  <a:schemeClr val="tx1"/>
                </a:solidFill>
                <a:latin typeface="HG丸ｺﾞｼｯｸM-PRO" panose="020F0600000000000000" pitchFamily="50" charset="-128"/>
                <a:ea typeface="HG丸ｺﾞｼｯｸM-PRO" panose="020F0600000000000000" pitchFamily="50" charset="-128"/>
              </a:rPr>
              <a:t>1</a:t>
            </a:r>
            <a:r>
              <a:rPr lang="ja-JP" altLang="en-US" sz="1317" err="1">
                <a:solidFill>
                  <a:schemeClr val="tx1"/>
                </a:solidFill>
                <a:latin typeface="HG丸ｺﾞｼｯｸM-PRO" panose="020F0600000000000000" pitchFamily="50" charset="-128"/>
                <a:ea typeface="HG丸ｺﾞｼｯｸM-PRO" panose="020F0600000000000000" pitchFamily="50" charset="-128"/>
              </a:rPr>
              <a:t>．</a:t>
            </a:r>
            <a:r>
              <a:rPr lang="ja-JP" altLang="en-US" sz="1317">
                <a:solidFill>
                  <a:schemeClr val="tx1"/>
                </a:solidFill>
                <a:latin typeface="HG丸ｺﾞｼｯｸM-PRO" panose="020F0600000000000000" pitchFamily="50" charset="-128"/>
                <a:ea typeface="HG丸ｺﾞｼｯｸM-PRO" panose="020F0600000000000000" pitchFamily="50" charset="-128"/>
              </a:rPr>
              <a:t>基本情報</a:t>
            </a:r>
            <a:endParaRPr lang="en-US" altLang="ja-JP" sz="1317">
              <a:solidFill>
                <a:schemeClr val="tx1"/>
              </a:solidFill>
              <a:latin typeface="HG丸ｺﾞｼｯｸM-PRO" panose="020F0600000000000000" pitchFamily="50" charset="-128"/>
              <a:ea typeface="HG丸ｺﾞｼｯｸM-PRO" panose="020F0600000000000000" pitchFamily="50" charset="-128"/>
            </a:endParaRPr>
          </a:p>
        </p:txBody>
      </p:sp>
      <p:sp>
        <p:nvSpPr>
          <p:cNvPr id="13" name="コンテンツ プレースホルダー 2">
            <a:extLst>
              <a:ext uri="{FF2B5EF4-FFF2-40B4-BE49-F238E27FC236}">
                <a16:creationId xmlns:a16="http://schemas.microsoft.com/office/drawing/2014/main" id="{1D6F05A4-C204-43A5-A9D3-488C62F6EF31}"/>
              </a:ext>
            </a:extLst>
          </p:cNvPr>
          <p:cNvSpPr txBox="1">
            <a:spLocks/>
          </p:cNvSpPr>
          <p:nvPr/>
        </p:nvSpPr>
        <p:spPr>
          <a:xfrm>
            <a:off x="102324" y="844822"/>
            <a:ext cx="5994076" cy="709140"/>
          </a:xfrm>
          <a:prstGeom prst="rect">
            <a:avLst/>
          </a:prstGeom>
        </p:spPr>
        <p:txBody>
          <a:bodyPr vert="horz"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101584"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以下は大阪府広域連合全体における、被保険者数の推移を</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示しています。</a:t>
            </a:r>
            <a:r>
              <a:rPr lang="en-US" altLang="ja-JP" sz="1130">
                <a:solidFill>
                  <a:schemeClr val="tx1"/>
                </a:solidFill>
                <a:latin typeface="HG丸ｺﾞｼｯｸM-PRO" panose="020F0600000000000000" pitchFamily="50" charset="-128"/>
                <a:ea typeface="HG丸ｺﾞｼｯｸM-PRO" panose="020F0600000000000000" pitchFamily="50" charset="-128"/>
              </a:rPr>
              <a:t>65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74</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75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79</a:t>
            </a:r>
            <a:r>
              <a:rPr lang="ja-JP" altLang="en-US" sz="1130">
                <a:solidFill>
                  <a:schemeClr val="tx1"/>
                </a:solidFill>
                <a:latin typeface="HG丸ｺﾞｼｯｸM-PRO" panose="020F0600000000000000" pitchFamily="50" charset="-128"/>
                <a:ea typeface="HG丸ｺﾞｼｯｸM-PRO" panose="020F0600000000000000" pitchFamily="50" charset="-128"/>
              </a:rPr>
              <a:t>歳を除く各年齢階層で、被保険者数が増加傾向にあります。</a:t>
            </a:r>
            <a:r>
              <a:rPr lang="en-US" altLang="ja-JP" sz="1130">
                <a:solidFill>
                  <a:schemeClr val="tx1"/>
                </a:solidFill>
                <a:latin typeface="HG丸ｺﾞｼｯｸM-PRO" panose="020F0600000000000000" pitchFamily="50" charset="-128"/>
                <a:ea typeface="HG丸ｺﾞｼｯｸM-PRO" panose="020F0600000000000000" pitchFamily="50" charset="-128"/>
              </a:rPr>
              <a:t>75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79</a:t>
            </a:r>
            <a:r>
              <a:rPr lang="ja-JP" altLang="en-US" sz="1130">
                <a:solidFill>
                  <a:schemeClr val="tx1"/>
                </a:solidFill>
                <a:latin typeface="HG丸ｺﾞｼｯｸM-PRO" panose="020F0600000000000000" pitchFamily="50" charset="-128"/>
                <a:ea typeface="HG丸ｺﾞｼｯｸM-PRO" panose="020F0600000000000000" pitchFamily="50" charset="-128"/>
              </a:rPr>
              <a:t>歳は令和元年度から令和</a:t>
            </a:r>
            <a:r>
              <a:rPr lang="en-US" altLang="ja-JP" sz="1130">
                <a:solidFill>
                  <a:schemeClr val="tx1"/>
                </a:solidFill>
                <a:latin typeface="HG丸ｺﾞｼｯｸM-PRO" panose="020F0600000000000000" pitchFamily="50" charset="-128"/>
                <a:ea typeface="HG丸ｺﾞｼｯｸM-PRO" panose="020F0600000000000000" pitchFamily="50" charset="-128"/>
              </a:rPr>
              <a:t>3</a:t>
            </a:r>
            <a:r>
              <a:rPr lang="ja-JP" altLang="en-US" sz="1130">
                <a:solidFill>
                  <a:schemeClr val="tx1"/>
                </a:solidFill>
                <a:latin typeface="HG丸ｺﾞｼｯｸM-PRO" panose="020F0600000000000000" pitchFamily="50" charset="-128"/>
                <a:ea typeface="HG丸ｺﾞｼｯｸM-PRO" panose="020F0600000000000000" pitchFamily="50" charset="-128"/>
              </a:rPr>
              <a:t>年度まで減少傾向でしたが、令和</a:t>
            </a:r>
            <a:r>
              <a:rPr lang="en-US" altLang="ja-JP" sz="1130">
                <a:solidFill>
                  <a:schemeClr val="tx1"/>
                </a:solidFill>
                <a:latin typeface="HG丸ｺﾞｼｯｸM-PRO" panose="020F0600000000000000" pitchFamily="50" charset="-128"/>
                <a:ea typeface="HG丸ｺﾞｼｯｸM-PRO" panose="020F0600000000000000" pitchFamily="50" charset="-128"/>
              </a:rPr>
              <a:t>4</a:t>
            </a:r>
            <a:r>
              <a:rPr lang="ja-JP" altLang="en-US" sz="1130">
                <a:solidFill>
                  <a:schemeClr val="tx1"/>
                </a:solidFill>
                <a:latin typeface="HG丸ｺﾞｼｯｸM-PRO" panose="020F0600000000000000" pitchFamily="50" charset="-128"/>
                <a:ea typeface="HG丸ｺﾞｼｯｸM-PRO" panose="020F0600000000000000" pitchFamily="50" charset="-128"/>
              </a:rPr>
              <a:t>年度以降は増加しています。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0D7E5645-E465-47F2-99F7-24F9427282DD}"/>
              </a:ext>
            </a:extLst>
          </p:cNvPr>
          <p:cNvPicPr>
            <a:picLocks/>
          </p:cNvPicPr>
          <p:nvPr/>
        </p:nvPicPr>
        <p:blipFill>
          <a:blip r:embed="rId2"/>
          <a:stretch>
            <a:fillRect/>
          </a:stretch>
        </p:blipFill>
        <p:spPr>
          <a:xfrm>
            <a:off x="198124" y="3140140"/>
            <a:ext cx="5227767" cy="1231200"/>
          </a:xfrm>
          <a:prstGeom prst="rect">
            <a:avLst/>
          </a:prstGeom>
        </p:spPr>
      </p:pic>
      <p:pic>
        <p:nvPicPr>
          <p:cNvPr id="6" name="図 5">
            <a:extLst>
              <a:ext uri="{FF2B5EF4-FFF2-40B4-BE49-F238E27FC236}">
                <a16:creationId xmlns:a16="http://schemas.microsoft.com/office/drawing/2014/main" id="{5C158EC8-D412-47CF-A28F-FC6630EF63AA}"/>
              </a:ext>
            </a:extLst>
          </p:cNvPr>
          <p:cNvPicPr>
            <a:picLocks/>
          </p:cNvPicPr>
          <p:nvPr/>
        </p:nvPicPr>
        <p:blipFill>
          <a:blip r:embed="rId3"/>
          <a:stretch>
            <a:fillRect/>
          </a:stretch>
        </p:blipFill>
        <p:spPr>
          <a:xfrm>
            <a:off x="198123" y="1835802"/>
            <a:ext cx="5792400" cy="1229276"/>
          </a:xfrm>
          <a:prstGeom prst="rect">
            <a:avLst/>
          </a:prstGeom>
        </p:spPr>
      </p:pic>
      <p:pic>
        <p:nvPicPr>
          <p:cNvPr id="7" name="図 6">
            <a:extLst>
              <a:ext uri="{FF2B5EF4-FFF2-40B4-BE49-F238E27FC236}">
                <a16:creationId xmlns:a16="http://schemas.microsoft.com/office/drawing/2014/main" id="{4FDAE597-E993-410C-B150-703EAC58444A}"/>
              </a:ext>
            </a:extLst>
          </p:cNvPr>
          <p:cNvPicPr>
            <a:picLocks noChangeAspect="1"/>
          </p:cNvPicPr>
          <p:nvPr/>
        </p:nvPicPr>
        <p:blipFill>
          <a:blip r:embed="rId4"/>
          <a:stretch>
            <a:fillRect/>
          </a:stretch>
        </p:blipFill>
        <p:spPr>
          <a:xfrm>
            <a:off x="198123" y="5280003"/>
            <a:ext cx="5842660" cy="3042000"/>
          </a:xfrm>
          <a:prstGeom prst="rect">
            <a:avLst/>
          </a:prstGeom>
        </p:spPr>
      </p:pic>
    </p:spTree>
    <p:extLst>
      <p:ext uri="{BB962C8B-B14F-4D97-AF65-F5344CB8AC3E}">
        <p14:creationId xmlns:p14="http://schemas.microsoft.com/office/powerpoint/2010/main" val="2298961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243994"/>
            <a:ext cx="5439852" cy="266227"/>
          </a:xfrm>
          <a:prstGeom prst="rect">
            <a:avLst/>
          </a:prstGeom>
          <a:noFill/>
          <a:ln>
            <a:noFill/>
          </a:ln>
        </p:spPr>
        <p:txBody>
          <a:bodyPr wrap="square" lIns="86400" rIns="0" rtlCol="0" anchor="ctr" anchorCtr="0">
            <a:spAutoFit/>
          </a:bodyPr>
          <a:lstStyle/>
          <a:p>
            <a:r>
              <a:rPr lang="zh-TW" altLang="en-US" sz="1130" dirty="0">
                <a:latin typeface="HG丸ｺﾞｼｯｸM-PRO" panose="020F0600000000000000" pitchFamily="50" charset="-128"/>
                <a:ea typeface="HG丸ｺﾞｼｯｸM-PRO" panose="020F0600000000000000" pitchFamily="50" charset="-128"/>
              </a:rPr>
              <a:t>男女･年齢階層別被保険者構成概要</a:t>
            </a:r>
            <a:r>
              <a:rPr lang="en-US" altLang="zh-TW" sz="1130" dirty="0">
                <a:latin typeface="HG丸ｺﾞｼｯｸM-PRO" panose="020F0600000000000000" pitchFamily="50" charset="-128"/>
                <a:ea typeface="HG丸ｺﾞｼｯｸM-PRO" panose="020F0600000000000000" pitchFamily="50" charset="-128"/>
              </a:rPr>
              <a:t>(</a:t>
            </a:r>
            <a:r>
              <a:rPr lang="zh-TW" altLang="en-US" sz="1130" dirty="0">
                <a:latin typeface="HG丸ｺﾞｼｯｸM-PRO" panose="020F0600000000000000" pitchFamily="50" charset="-128"/>
                <a:ea typeface="HG丸ｺﾞｼｯｸM-PRO" panose="020F0600000000000000" pitchFamily="50" charset="-128"/>
              </a:rPr>
              <a:t>令和</a:t>
            </a:r>
            <a:r>
              <a:rPr lang="en-US" altLang="zh-TW" sz="1130" dirty="0">
                <a:latin typeface="HG丸ｺﾞｼｯｸM-PRO" panose="020F0600000000000000" pitchFamily="50" charset="-128"/>
                <a:ea typeface="HG丸ｺﾞｼｯｸM-PRO" panose="020F0600000000000000" pitchFamily="50" charset="-128"/>
              </a:rPr>
              <a:t>6</a:t>
            </a:r>
            <a:r>
              <a:rPr lang="zh-TW" altLang="en-US" sz="1130" dirty="0">
                <a:latin typeface="HG丸ｺﾞｼｯｸM-PRO" panose="020F0600000000000000" pitchFamily="50" charset="-128"/>
                <a:ea typeface="HG丸ｺﾞｼｯｸM-PRO" panose="020F0600000000000000" pitchFamily="50" charset="-128"/>
              </a:rPr>
              <a:t>年度</a:t>
            </a:r>
            <a:r>
              <a:rPr lang="en-US" altLang="zh-TW" sz="1130" dirty="0">
                <a:latin typeface="HG丸ｺﾞｼｯｸM-PRO" panose="020F0600000000000000" pitchFamily="50" charset="-128"/>
                <a:ea typeface="HG丸ｺﾞｼｯｸM-PRO" panose="020F0600000000000000" pitchFamily="50" charset="-128"/>
              </a:rPr>
              <a:t>)</a:t>
            </a:r>
            <a:endParaRPr lang="ja-JP" altLang="en-US" sz="1130" dirty="0">
              <a:latin typeface="HG丸ｺﾞｼｯｸM-PRO" panose="020F0600000000000000" pitchFamily="50" charset="-128"/>
              <a:ea typeface="HG丸ｺﾞｼｯｸM-PRO" panose="020F0600000000000000" pitchFamily="50" charset="-128"/>
            </a:endParaRPr>
          </a:p>
        </p:txBody>
      </p:sp>
      <p:sp>
        <p:nvSpPr>
          <p:cNvPr id="22" name="テキスト ボックス 21">
            <a:extLst>
              <a:ext uri="{FF2B5EF4-FFF2-40B4-BE49-F238E27FC236}">
                <a16:creationId xmlns:a16="http://schemas.microsoft.com/office/drawing/2014/main" id="{46DD377C-89C3-40C9-94BC-3210BA9F3B66}"/>
              </a:ext>
            </a:extLst>
          </p:cNvPr>
          <p:cNvSpPr txBox="1">
            <a:spLocks/>
          </p:cNvSpPr>
          <p:nvPr/>
        </p:nvSpPr>
        <p:spPr>
          <a:xfrm>
            <a:off x="102324" y="3640752"/>
            <a:ext cx="5439852" cy="266227"/>
          </a:xfrm>
          <a:prstGeom prst="rect">
            <a:avLst/>
          </a:prstGeom>
          <a:noFill/>
          <a:ln>
            <a:noFill/>
          </a:ln>
        </p:spPr>
        <p:txBody>
          <a:bodyPr wrap="square" lIns="86400" rtlCol="0" anchor="ctr" anchorCtr="0">
            <a:spAutoFit/>
          </a:bodyPr>
          <a:lstStyle/>
          <a:p>
            <a:pPr>
              <a:spcBef>
                <a:spcPct val="0"/>
              </a:spcBef>
              <a:defRPr/>
            </a:pPr>
            <a:r>
              <a:rPr lang="ja-JP" altLang="en-US" sz="1130" kern="0" dirty="0">
                <a:solidFill>
                  <a:srgbClr val="000000"/>
                </a:solidFill>
                <a:latin typeface="HG丸ｺﾞｼｯｸM-PRO" panose="020F0600000000000000" pitchFamily="50" charset="-128"/>
                <a:ea typeface="HG丸ｺﾞｼｯｸM-PRO" panose="020F0600000000000000" pitchFamily="50" charset="-128"/>
              </a:rPr>
              <a:t>男女･年齢階層別被保険者構成ピラミッド</a:t>
            </a:r>
            <a:r>
              <a:rPr lang="en-US" altLang="ja-JP" sz="1130" kern="0" dirty="0">
                <a:solidFill>
                  <a:srgbClr val="000000"/>
                </a:solidFill>
                <a:latin typeface="HG丸ｺﾞｼｯｸM-PRO" panose="020F0600000000000000" pitchFamily="50" charset="-128"/>
                <a:ea typeface="HG丸ｺﾞｼｯｸM-PRO" panose="020F0600000000000000" pitchFamily="50" charset="-128"/>
              </a:rPr>
              <a:t>(</a:t>
            </a:r>
            <a:r>
              <a:rPr lang="ja-JP" altLang="en-US" sz="1130" kern="0" dirty="0">
                <a:solidFill>
                  <a:srgbClr val="000000"/>
                </a:solidFill>
                <a:latin typeface="HG丸ｺﾞｼｯｸM-PRO" panose="020F0600000000000000" pitchFamily="50" charset="-128"/>
                <a:ea typeface="HG丸ｺﾞｼｯｸM-PRO" panose="020F0600000000000000" pitchFamily="50" charset="-128"/>
              </a:rPr>
              <a:t>令和</a:t>
            </a:r>
            <a:r>
              <a:rPr lang="en-US" altLang="ja-JP" sz="1130" kern="0" dirty="0">
                <a:solidFill>
                  <a:srgbClr val="000000"/>
                </a:solidFill>
                <a:latin typeface="HG丸ｺﾞｼｯｸM-PRO" panose="020F0600000000000000" pitchFamily="50" charset="-128"/>
                <a:ea typeface="HG丸ｺﾞｼｯｸM-PRO" panose="020F0600000000000000" pitchFamily="50" charset="-128"/>
              </a:rPr>
              <a:t>6</a:t>
            </a:r>
            <a:r>
              <a:rPr lang="ja-JP" altLang="en-US" sz="1130" kern="0" dirty="0">
                <a:solidFill>
                  <a:srgbClr val="000000"/>
                </a:solidFill>
                <a:latin typeface="HG丸ｺﾞｼｯｸM-PRO" panose="020F0600000000000000" pitchFamily="50" charset="-128"/>
                <a:ea typeface="HG丸ｺﾞｼｯｸM-PRO" panose="020F0600000000000000" pitchFamily="50" charset="-128"/>
              </a:rPr>
              <a:t>年度</a:t>
            </a:r>
            <a:r>
              <a:rPr lang="en-US" altLang="ja-JP" sz="1130" kern="0" dirty="0">
                <a:solidFill>
                  <a:srgbClr val="000000"/>
                </a:solidFill>
                <a:latin typeface="HG丸ｺﾞｼｯｸM-PRO" panose="020F0600000000000000" pitchFamily="50" charset="-128"/>
                <a:ea typeface="HG丸ｺﾞｼｯｸM-PRO" panose="020F0600000000000000" pitchFamily="50" charset="-128"/>
              </a:rPr>
              <a:t>)</a:t>
            </a:r>
            <a:endParaRPr lang="en-US" altLang="ja-JP" sz="1130" dirty="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4</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注釈文章 18">
            <a:extLst>
              <a:ext uri="{FF2B5EF4-FFF2-40B4-BE49-F238E27FC236}">
                <a16:creationId xmlns:a16="http://schemas.microsoft.com/office/drawing/2014/main" id="{48C7DBD5-3563-455E-BD51-89F2E1FAAAFA}"/>
              </a:ext>
            </a:extLst>
          </p:cNvPr>
          <p:cNvSpPr txBox="1">
            <a:spLocks/>
          </p:cNvSpPr>
          <p:nvPr/>
        </p:nvSpPr>
        <p:spPr>
          <a:xfrm>
            <a:off x="198120" y="3240931"/>
            <a:ext cx="5439852" cy="323807"/>
          </a:xfrm>
          <a:prstGeom prst="rect">
            <a:avLst/>
          </a:prstGeom>
          <a:noFill/>
          <a:ln>
            <a:noFill/>
          </a:ln>
        </p:spPr>
        <p:txBody>
          <a:bodyPr wrap="square" lIns="0" rIns="0" rtlCol="0">
            <a:spAutoFit/>
          </a:bodyPr>
          <a:lstStyle/>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ja-JP" altLang="en-US" sz="752">
              <a:latin typeface="HG丸ｺﾞｼｯｸM-PRO" panose="020F0600000000000000" pitchFamily="50" charset="-128"/>
              <a:ea typeface="HG丸ｺﾞｼｯｸM-PRO" panose="020F0600000000000000" pitchFamily="50" charset="-128"/>
            </a:endParaRPr>
          </a:p>
        </p:txBody>
      </p:sp>
      <p:sp>
        <p:nvSpPr>
          <p:cNvPr id="14" name="注釈文章 18">
            <a:extLst>
              <a:ext uri="{FF2B5EF4-FFF2-40B4-BE49-F238E27FC236}">
                <a16:creationId xmlns:a16="http://schemas.microsoft.com/office/drawing/2014/main" id="{F70A2F61-1F65-4035-8C82-79C99120AABA}"/>
              </a:ext>
            </a:extLst>
          </p:cNvPr>
          <p:cNvSpPr txBox="1">
            <a:spLocks/>
          </p:cNvSpPr>
          <p:nvPr/>
        </p:nvSpPr>
        <p:spPr>
          <a:xfrm>
            <a:off x="198120" y="7542769"/>
            <a:ext cx="5439852" cy="323807"/>
          </a:xfrm>
          <a:prstGeom prst="rect">
            <a:avLst/>
          </a:prstGeom>
          <a:noFill/>
          <a:ln>
            <a:noFill/>
          </a:ln>
        </p:spPr>
        <p:txBody>
          <a:bodyPr wrap="square" lIns="0" rIns="0" rtlCol="0">
            <a:spAutoFit/>
          </a:bodyPr>
          <a:lstStyle/>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ja-JP" altLang="en-US" sz="752">
              <a:latin typeface="HG丸ｺﾞｼｯｸM-PRO" panose="020F0600000000000000" pitchFamily="50" charset="-128"/>
              <a:ea typeface="HG丸ｺﾞｼｯｸM-PRO" panose="020F0600000000000000" pitchFamily="50" charset="-128"/>
            </a:endParaRPr>
          </a:p>
        </p:txBody>
      </p:sp>
      <p:sp>
        <p:nvSpPr>
          <p:cNvPr id="11" name="コンテンツ プレースホルダー 2">
            <a:extLst>
              <a:ext uri="{FF2B5EF4-FFF2-40B4-BE49-F238E27FC236}">
                <a16:creationId xmlns:a16="http://schemas.microsoft.com/office/drawing/2014/main" id="{C7810DB9-02DF-4670-A25D-1F24CE609B7F}"/>
              </a:ext>
            </a:extLst>
          </p:cNvPr>
          <p:cNvSpPr txBox="1">
            <a:spLocks/>
          </p:cNvSpPr>
          <p:nvPr/>
        </p:nvSpPr>
        <p:spPr>
          <a:xfrm>
            <a:off x="102324" y="530738"/>
            <a:ext cx="6009718" cy="709140"/>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6</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年度における、被保険者の構成概要を</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示しています。年齢階層</a:t>
            </a:r>
            <a:r>
              <a:rPr lang="ja-JP" altLang="en-US" sz="1130">
                <a:solidFill>
                  <a:schemeClr val="tx1"/>
                </a:solidFill>
                <a:latin typeface="HG丸ｺﾞｼｯｸM-PRO" panose="020F0600000000000000" pitchFamily="50" charset="-128"/>
                <a:ea typeface="HG丸ｺﾞｼｯｸM-PRO" panose="020F0600000000000000" pitchFamily="50" charset="-128"/>
              </a:rPr>
              <a:t>別に全体の被保険者数の割合をみると、</a:t>
            </a:r>
            <a:r>
              <a:rPr lang="en-US" altLang="ja-JP" sz="1130">
                <a:solidFill>
                  <a:schemeClr val="tx1"/>
                </a:solidFill>
                <a:latin typeface="HG丸ｺﾞｼｯｸM-PRO" panose="020F0600000000000000" pitchFamily="50" charset="-128"/>
                <a:ea typeface="HG丸ｺﾞｼｯｸM-PRO" panose="020F0600000000000000" pitchFamily="50" charset="-128"/>
              </a:rPr>
              <a:t>75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79</a:t>
            </a:r>
            <a:r>
              <a:rPr lang="ja-JP" altLang="en-US" sz="1130">
                <a:solidFill>
                  <a:schemeClr val="tx1"/>
                </a:solidFill>
                <a:latin typeface="HG丸ｺﾞｼｯｸM-PRO" panose="020F0600000000000000" pitchFamily="50" charset="-128"/>
                <a:ea typeface="HG丸ｺﾞｼｯｸM-PRO" panose="020F0600000000000000" pitchFamily="50" charset="-128"/>
              </a:rPr>
              <a:t>歳が最も高く、次いで、</a:t>
            </a:r>
            <a:r>
              <a:rPr lang="en-US" altLang="ja-JP" sz="1130">
                <a:solidFill>
                  <a:schemeClr val="tx1"/>
                </a:solidFill>
                <a:latin typeface="HG丸ｺﾞｼｯｸM-PRO" panose="020F0600000000000000" pitchFamily="50" charset="-128"/>
                <a:ea typeface="HG丸ｺﾞｼｯｸM-PRO" panose="020F0600000000000000" pitchFamily="50" charset="-128"/>
              </a:rPr>
              <a:t>80</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84</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85</a:t>
            </a:r>
            <a:r>
              <a:rPr lang="ja-JP" altLang="en-US" sz="1130">
                <a:solidFill>
                  <a:schemeClr val="tx1"/>
                </a:solidFill>
                <a:latin typeface="HG丸ｺﾞｼｯｸM-PRO" panose="020F0600000000000000" pitchFamily="50" charset="-128"/>
                <a:ea typeface="HG丸ｺﾞｼｯｸM-PRO" panose="020F0600000000000000" pitchFamily="50" charset="-128"/>
              </a:rPr>
              <a:t>歳～</a:t>
            </a:r>
            <a:r>
              <a:rPr lang="en-US" altLang="ja-JP" sz="1130">
                <a:solidFill>
                  <a:schemeClr val="tx1"/>
                </a:solidFill>
                <a:latin typeface="HG丸ｺﾞｼｯｸM-PRO" panose="020F0600000000000000" pitchFamily="50" charset="-128"/>
                <a:ea typeface="HG丸ｺﾞｼｯｸM-PRO" panose="020F0600000000000000" pitchFamily="50" charset="-128"/>
              </a:rPr>
              <a:t>89</a:t>
            </a:r>
            <a:r>
              <a:rPr lang="ja-JP" altLang="en-US" sz="1130">
                <a:solidFill>
                  <a:schemeClr val="tx1"/>
                </a:solidFill>
                <a:latin typeface="HG丸ｺﾞｼｯｸM-PRO" panose="020F0600000000000000" pitchFamily="50" charset="-128"/>
                <a:ea typeface="HG丸ｺﾞｼｯｸM-PRO" panose="020F0600000000000000" pitchFamily="50" charset="-128"/>
              </a:rPr>
              <a:t>歳となっています。男女ともに同様の傾向が見られます。</a:t>
            </a:r>
            <a:endParaRPr lang="en-US" altLang="ja-JP" sz="1130">
              <a:solidFill>
                <a:schemeClr val="tx1"/>
              </a:solidFill>
              <a:latin typeface="HG丸ｺﾞｼｯｸM-PRO" panose="020F0600000000000000" pitchFamily="50" charset="-128"/>
              <a:ea typeface="HG丸ｺﾞｼｯｸM-PRO" panose="020F0600000000000000" pitchFamily="50" charset="-128"/>
            </a:endParaRPr>
          </a:p>
        </p:txBody>
      </p:sp>
      <p:pic>
        <p:nvPicPr>
          <p:cNvPr id="3" name="図 2">
            <a:extLst>
              <a:ext uri="{FF2B5EF4-FFF2-40B4-BE49-F238E27FC236}">
                <a16:creationId xmlns:a16="http://schemas.microsoft.com/office/drawing/2014/main" id="{72096090-17EA-4C51-BDDA-67B3C8F380B8}"/>
              </a:ext>
            </a:extLst>
          </p:cNvPr>
          <p:cNvPicPr>
            <a:picLocks/>
          </p:cNvPicPr>
          <p:nvPr/>
        </p:nvPicPr>
        <p:blipFill>
          <a:blip r:embed="rId2"/>
          <a:stretch>
            <a:fillRect/>
          </a:stretch>
        </p:blipFill>
        <p:spPr>
          <a:xfrm>
            <a:off x="198123" y="1519451"/>
            <a:ext cx="5814743" cy="1706400"/>
          </a:xfrm>
          <a:prstGeom prst="rect">
            <a:avLst/>
          </a:prstGeom>
        </p:spPr>
      </p:pic>
      <p:pic>
        <p:nvPicPr>
          <p:cNvPr id="4" name="図 3">
            <a:extLst>
              <a:ext uri="{FF2B5EF4-FFF2-40B4-BE49-F238E27FC236}">
                <a16:creationId xmlns:a16="http://schemas.microsoft.com/office/drawing/2014/main" id="{68EA750C-ECCB-4E11-88DC-5AF65C715E8A}"/>
              </a:ext>
            </a:extLst>
          </p:cNvPr>
          <p:cNvPicPr>
            <a:picLocks/>
          </p:cNvPicPr>
          <p:nvPr/>
        </p:nvPicPr>
        <p:blipFill>
          <a:blip r:embed="rId3"/>
          <a:stretch>
            <a:fillRect/>
          </a:stretch>
        </p:blipFill>
        <p:spPr>
          <a:xfrm>
            <a:off x="198123" y="3915688"/>
            <a:ext cx="5074343" cy="3618000"/>
          </a:xfrm>
          <a:prstGeom prst="rect">
            <a:avLst/>
          </a:prstGeom>
        </p:spPr>
      </p:pic>
    </p:spTree>
    <p:extLst>
      <p:ext uri="{BB962C8B-B14F-4D97-AF65-F5344CB8AC3E}">
        <p14:creationId xmlns:p14="http://schemas.microsoft.com/office/powerpoint/2010/main" val="3336654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2133DACC-FF56-4404-8C17-F1AAE5D7214B}"/>
              </a:ext>
            </a:extLst>
          </p:cNvPr>
          <p:cNvSpPr txBox="1">
            <a:spLocks/>
          </p:cNvSpPr>
          <p:nvPr/>
        </p:nvSpPr>
        <p:spPr>
          <a:xfrm>
            <a:off x="102324" y="530738"/>
            <a:ext cx="5439852" cy="266227"/>
          </a:xfrm>
          <a:prstGeom prst="rect">
            <a:avLst/>
          </a:prstGeom>
          <a:noFill/>
          <a:ln>
            <a:noFill/>
          </a:ln>
        </p:spPr>
        <p:txBody>
          <a:bodyPr wrap="square" lIns="86400" rIns="0" rtlCol="0" anchor="ctr" anchorCtr="0">
            <a:spAutoFit/>
          </a:bodyPr>
          <a:lstStyle/>
          <a:p>
            <a:r>
              <a:rPr lang="zh-TW" altLang="en-US" sz="1130" dirty="0">
                <a:latin typeface="HG丸ｺﾞｼｯｸM-PRO" panose="020F0600000000000000" pitchFamily="50" charset="-128"/>
                <a:ea typeface="HG丸ｺﾞｼｯｸM-PRO" panose="020F0600000000000000" pitchFamily="50" charset="-128"/>
              </a:rPr>
              <a:t>男女･年齢階層別被保険者構成割合</a:t>
            </a:r>
            <a:r>
              <a:rPr lang="en-US" altLang="zh-TW" sz="1130" dirty="0">
                <a:latin typeface="HG丸ｺﾞｼｯｸM-PRO" panose="020F0600000000000000" pitchFamily="50" charset="-128"/>
                <a:ea typeface="HG丸ｺﾞｼｯｸM-PRO" panose="020F0600000000000000" pitchFamily="50" charset="-128"/>
              </a:rPr>
              <a:t>(</a:t>
            </a:r>
            <a:r>
              <a:rPr lang="zh-TW" altLang="en-US" sz="1130" dirty="0">
                <a:latin typeface="HG丸ｺﾞｼｯｸM-PRO" panose="020F0600000000000000" pitchFamily="50" charset="-128"/>
                <a:ea typeface="HG丸ｺﾞｼｯｸM-PRO" panose="020F0600000000000000" pitchFamily="50" charset="-128"/>
              </a:rPr>
              <a:t>令和</a:t>
            </a:r>
            <a:r>
              <a:rPr lang="en-US" altLang="zh-TW" sz="1130" dirty="0">
                <a:latin typeface="HG丸ｺﾞｼｯｸM-PRO" panose="020F0600000000000000" pitchFamily="50" charset="-128"/>
                <a:ea typeface="HG丸ｺﾞｼｯｸM-PRO" panose="020F0600000000000000" pitchFamily="50" charset="-128"/>
              </a:rPr>
              <a:t>6</a:t>
            </a:r>
            <a:r>
              <a:rPr lang="zh-TW" altLang="en-US" sz="1130" dirty="0">
                <a:latin typeface="HG丸ｺﾞｼｯｸM-PRO" panose="020F0600000000000000" pitchFamily="50" charset="-128"/>
                <a:ea typeface="HG丸ｺﾞｼｯｸM-PRO" panose="020F0600000000000000" pitchFamily="50" charset="-128"/>
              </a:rPr>
              <a:t>年度</a:t>
            </a:r>
            <a:r>
              <a:rPr lang="en-US" altLang="zh-TW" sz="1130" dirty="0">
                <a:latin typeface="HG丸ｺﾞｼｯｸM-PRO" panose="020F0600000000000000" pitchFamily="50" charset="-128"/>
                <a:ea typeface="HG丸ｺﾞｼｯｸM-PRO" panose="020F0600000000000000" pitchFamily="50" charset="-128"/>
              </a:rPr>
              <a:t>)</a:t>
            </a:r>
            <a:endParaRPr lang="ja-JP" altLang="en-US" sz="1130" dirty="0">
              <a:latin typeface="HG丸ｺﾞｼｯｸM-PRO" panose="020F0600000000000000" pitchFamily="50" charset="-128"/>
              <a:ea typeface="HG丸ｺﾞｼｯｸM-PRO" panose="020F0600000000000000" pitchFamily="50" charset="-128"/>
            </a:endParaRPr>
          </a:p>
        </p:txBody>
      </p:sp>
      <p:sp>
        <p:nvSpPr>
          <p:cNvPr id="7" name="注釈文章 18">
            <a:extLst>
              <a:ext uri="{FF2B5EF4-FFF2-40B4-BE49-F238E27FC236}">
                <a16:creationId xmlns:a16="http://schemas.microsoft.com/office/drawing/2014/main" id="{F4B8699C-96AE-4DB0-A28D-DD15FA98D957}"/>
              </a:ext>
            </a:extLst>
          </p:cNvPr>
          <p:cNvSpPr txBox="1">
            <a:spLocks/>
          </p:cNvSpPr>
          <p:nvPr/>
        </p:nvSpPr>
        <p:spPr>
          <a:xfrm>
            <a:off x="198120" y="4924977"/>
            <a:ext cx="5439852" cy="323807"/>
          </a:xfrm>
          <a:prstGeom prst="rect">
            <a:avLst/>
          </a:prstGeom>
          <a:noFill/>
          <a:ln>
            <a:noFill/>
          </a:ln>
        </p:spPr>
        <p:txBody>
          <a:bodyPr wrap="square" lIns="0" rIns="0" rtlCol="0">
            <a:spAutoFit/>
          </a:bodyPr>
          <a:lstStyle/>
          <a:p>
            <a:r>
              <a:rPr lang="zh-TW" altLang="en-US" sz="752">
                <a:latin typeface="HG丸ｺﾞｼｯｸM-PRO" panose="020F0600000000000000" pitchFamily="50" charset="-128"/>
                <a:ea typeface="HG丸ｺﾞｼｯｸM-PRO" panose="020F0600000000000000" pitchFamily="50" charset="-128"/>
              </a:rPr>
              <a:t>資格確認日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en-US" altLang="zh-TW" sz="752">
              <a:latin typeface="HG丸ｺﾞｼｯｸM-PRO" panose="020F0600000000000000" pitchFamily="50" charset="-128"/>
              <a:ea typeface="HG丸ｺﾞｼｯｸM-PRO" panose="020F0600000000000000" pitchFamily="50" charset="-128"/>
            </a:endParaRPr>
          </a:p>
          <a:p>
            <a:r>
              <a:rPr lang="zh-TW" altLang="en-US" sz="752">
                <a:latin typeface="HG丸ｺﾞｼｯｸM-PRO" panose="020F0600000000000000" pitchFamily="50" charset="-128"/>
                <a:ea typeface="HG丸ｺﾞｼｯｸM-PRO" panose="020F0600000000000000" pitchFamily="50" charset="-128"/>
              </a:rPr>
              <a:t>年齢基準日</a:t>
            </a:r>
            <a:r>
              <a:rPr lang="en-US" altLang="zh-TW" sz="752">
                <a:latin typeface="HG丸ｺﾞｼｯｸM-PRO" panose="020F0600000000000000" pitchFamily="50" charset="-128"/>
                <a:ea typeface="HG丸ｺﾞｼｯｸM-PRO" panose="020F0600000000000000" pitchFamily="50" charset="-128"/>
              </a:rPr>
              <a:t>…</a:t>
            </a:r>
            <a:r>
              <a:rPr lang="zh-TW" altLang="en-US" sz="752">
                <a:latin typeface="HG丸ｺﾞｼｯｸM-PRO" panose="020F0600000000000000" pitchFamily="50" charset="-128"/>
                <a:ea typeface="HG丸ｺﾞｼｯｸM-PRO" panose="020F0600000000000000" pitchFamily="50" charset="-128"/>
              </a:rPr>
              <a:t>令和</a:t>
            </a:r>
            <a:r>
              <a:rPr lang="en-US" altLang="zh-TW" sz="752">
                <a:latin typeface="HG丸ｺﾞｼｯｸM-PRO" panose="020F0600000000000000" pitchFamily="50" charset="-128"/>
                <a:ea typeface="HG丸ｺﾞｼｯｸM-PRO" panose="020F0600000000000000" pitchFamily="50" charset="-128"/>
              </a:rPr>
              <a:t>7</a:t>
            </a:r>
            <a:r>
              <a:rPr lang="zh-TW" altLang="en-US" sz="752">
                <a:latin typeface="HG丸ｺﾞｼｯｸM-PRO" panose="020F0600000000000000" pitchFamily="50" charset="-128"/>
                <a:ea typeface="HG丸ｺﾞｼｯｸM-PRO" panose="020F0600000000000000" pitchFamily="50" charset="-128"/>
              </a:rPr>
              <a:t>年</a:t>
            </a:r>
            <a:r>
              <a:rPr lang="en-US" altLang="zh-TW" sz="752">
                <a:latin typeface="HG丸ｺﾞｼｯｸM-PRO" panose="020F0600000000000000" pitchFamily="50" charset="-128"/>
                <a:ea typeface="HG丸ｺﾞｼｯｸM-PRO" panose="020F0600000000000000" pitchFamily="50" charset="-128"/>
              </a:rPr>
              <a:t>3</a:t>
            </a:r>
            <a:r>
              <a:rPr lang="zh-TW" altLang="en-US" sz="752">
                <a:latin typeface="HG丸ｺﾞｼｯｸM-PRO" panose="020F0600000000000000" pitchFamily="50" charset="-128"/>
                <a:ea typeface="HG丸ｺﾞｼｯｸM-PRO" panose="020F0600000000000000" pitchFamily="50" charset="-128"/>
              </a:rPr>
              <a:t>月</a:t>
            </a:r>
            <a:r>
              <a:rPr lang="en-US" altLang="zh-TW" sz="752">
                <a:latin typeface="HG丸ｺﾞｼｯｸM-PRO" panose="020F0600000000000000" pitchFamily="50" charset="-128"/>
                <a:ea typeface="HG丸ｺﾞｼｯｸM-PRO" panose="020F0600000000000000" pitchFamily="50" charset="-128"/>
              </a:rPr>
              <a:t>31</a:t>
            </a:r>
            <a:r>
              <a:rPr lang="zh-TW" altLang="en-US" sz="752">
                <a:latin typeface="HG丸ｺﾞｼｯｸM-PRO" panose="020F0600000000000000" pitchFamily="50" charset="-128"/>
                <a:ea typeface="HG丸ｺﾞｼｯｸM-PRO" panose="020F0600000000000000" pitchFamily="50" charset="-128"/>
              </a:rPr>
              <a:t>日時点。</a:t>
            </a:r>
            <a:endParaRPr lang="ja-JP" altLang="en-US" sz="752">
              <a:latin typeface="HG丸ｺﾞｼｯｸM-PRO" panose="020F0600000000000000" pitchFamily="50" charset="-128"/>
              <a:ea typeface="HG丸ｺﾞｼｯｸM-PRO" panose="020F0600000000000000" pitchFamily="50" charset="-128"/>
            </a:endParaRPr>
          </a:p>
        </p:txBody>
      </p:sp>
      <p:sp>
        <p:nvSpPr>
          <p:cNvPr id="8" name="スライド番号プレースホルダー 10">
            <a:extLst>
              <a:ext uri="{FF2B5EF4-FFF2-40B4-BE49-F238E27FC236}">
                <a16:creationId xmlns:a16="http://schemas.microsoft.com/office/drawing/2014/main" id="{B5247EE7-ECBC-42EB-A7E8-22C0841348A1}"/>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5</a:t>
            </a:r>
            <a:endParaRPr lang="ja-JP" altLang="en-US" sz="1037">
              <a:solidFill>
                <a:schemeClr val="tx1"/>
              </a:solidFill>
              <a:latin typeface="ＭＳ 明朝" panose="02020609040205080304" pitchFamily="17" charset="-128"/>
              <a:ea typeface="ＭＳ 明朝" panose="02020609040205080304" pitchFamily="17" charset="-128"/>
            </a:endParaRPr>
          </a:p>
        </p:txBody>
      </p:sp>
      <p:pic>
        <p:nvPicPr>
          <p:cNvPr id="3" name="図 2">
            <a:extLst>
              <a:ext uri="{FF2B5EF4-FFF2-40B4-BE49-F238E27FC236}">
                <a16:creationId xmlns:a16="http://schemas.microsoft.com/office/drawing/2014/main" id="{8608A0EE-D0E7-4EE2-B96F-EBB485CCE8F1}"/>
              </a:ext>
            </a:extLst>
          </p:cNvPr>
          <p:cNvPicPr>
            <a:picLocks/>
          </p:cNvPicPr>
          <p:nvPr/>
        </p:nvPicPr>
        <p:blipFill>
          <a:blip r:embed="rId2"/>
          <a:stretch>
            <a:fillRect/>
          </a:stretch>
        </p:blipFill>
        <p:spPr>
          <a:xfrm>
            <a:off x="198123" y="805674"/>
            <a:ext cx="5766069" cy="4111200"/>
          </a:xfrm>
          <a:prstGeom prst="rect">
            <a:avLst/>
          </a:prstGeom>
        </p:spPr>
      </p:pic>
    </p:spTree>
    <p:extLst>
      <p:ext uri="{BB962C8B-B14F-4D97-AF65-F5344CB8AC3E}">
        <p14:creationId xmlns:p14="http://schemas.microsoft.com/office/powerpoint/2010/main" val="32455732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テキスト ボックス 18">
            <a:extLst>
              <a:ext uri="{FF2B5EF4-FFF2-40B4-BE49-F238E27FC236}">
                <a16:creationId xmlns:a16="http://schemas.microsoft.com/office/drawing/2014/main" id="{0D5F6975-1623-40B3-8797-F293EC625467}"/>
              </a:ext>
            </a:extLst>
          </p:cNvPr>
          <p:cNvSpPr txBox="1">
            <a:spLocks/>
          </p:cNvSpPr>
          <p:nvPr/>
        </p:nvSpPr>
        <p:spPr>
          <a:xfrm>
            <a:off x="102324" y="1047570"/>
            <a:ext cx="5439852" cy="266227"/>
          </a:xfrm>
          <a:prstGeom prst="rect">
            <a:avLst/>
          </a:prstGeom>
          <a:noFill/>
          <a:ln>
            <a:noFill/>
          </a:ln>
        </p:spPr>
        <p:txBody>
          <a:bodyPr wrap="square" lIns="86400" rIns="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平均余命、</a:t>
            </a:r>
            <a:r>
              <a:rPr lang="zh-TW" altLang="en-US" sz="1130">
                <a:latin typeface="HG丸ｺﾞｼｯｸM-PRO" panose="020F0600000000000000" pitchFamily="50" charset="-128"/>
                <a:ea typeface="HG丸ｺﾞｼｯｸM-PRO" panose="020F0600000000000000" pitchFamily="50" charset="-128"/>
              </a:rPr>
              <a:t>平均自立期間</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全国との比較</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5</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24" name="スライド番号プレースホルダー 10">
            <a:extLst>
              <a:ext uri="{FF2B5EF4-FFF2-40B4-BE49-F238E27FC236}">
                <a16:creationId xmlns:a16="http://schemas.microsoft.com/office/drawing/2014/main" id="{FA537A49-78E4-4DC6-8B70-18856AB9239F}"/>
              </a:ext>
            </a:extLst>
          </p:cNvPr>
          <p:cNvSpPr txBox="1">
            <a:spLocks/>
          </p:cNvSpPr>
          <p:nvPr/>
        </p:nvSpPr>
        <p:spPr>
          <a:xfrm>
            <a:off x="2788066" y="8835104"/>
            <a:ext cx="724171" cy="495805"/>
          </a:xfrm>
          <a:prstGeom prst="rect">
            <a:avLst/>
          </a:prstGeom>
        </p:spPr>
        <p:txBody>
          <a:bodyPr vert="horz" lIns="86017" tIns="43007" rIns="86017" bIns="43007" rtlCol="0" anchor="ctr"/>
          <a:lstStyle>
            <a:defPPr>
              <a:defRPr lang="ja-JP"/>
            </a:defPPr>
            <a:lvl1pPr marL="0" algn="r" defTabSz="914400" rtl="0" eaLnBrk="1" latinLnBrk="0" hangingPunct="1">
              <a:defRPr kumimoji="1" sz="673"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en-US" altLang="ja-JP" sz="1037">
                <a:solidFill>
                  <a:schemeClr val="tx1"/>
                </a:solidFill>
                <a:latin typeface="ＭＳ 明朝" panose="02020609040205080304" pitchFamily="17" charset="-128"/>
                <a:ea typeface="ＭＳ 明朝" panose="02020609040205080304" pitchFamily="17" charset="-128"/>
              </a:rPr>
              <a:t>6</a:t>
            </a:r>
            <a:endParaRPr lang="ja-JP" altLang="en-US" sz="1037">
              <a:solidFill>
                <a:schemeClr val="tx1"/>
              </a:solidFill>
              <a:latin typeface="ＭＳ 明朝" panose="02020609040205080304" pitchFamily="17" charset="-128"/>
              <a:ea typeface="ＭＳ 明朝" panose="02020609040205080304" pitchFamily="17" charset="-128"/>
            </a:endParaRPr>
          </a:p>
        </p:txBody>
      </p:sp>
      <p:sp>
        <p:nvSpPr>
          <p:cNvPr id="15" name="注釈文章 18">
            <a:extLst>
              <a:ext uri="{FF2B5EF4-FFF2-40B4-BE49-F238E27FC236}">
                <a16:creationId xmlns:a16="http://schemas.microsoft.com/office/drawing/2014/main" id="{48C7DBD5-3563-455E-BD51-89F2E1FAAAFA}"/>
              </a:ext>
            </a:extLst>
          </p:cNvPr>
          <p:cNvSpPr txBox="1">
            <a:spLocks/>
          </p:cNvSpPr>
          <p:nvPr/>
        </p:nvSpPr>
        <p:spPr>
          <a:xfrm>
            <a:off x="198120" y="2280785"/>
            <a:ext cx="5842787" cy="553998"/>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出典：令和</a:t>
            </a:r>
            <a:r>
              <a:rPr lang="en-US" altLang="ja-JP" sz="750">
                <a:latin typeface="HG丸ｺﾞｼｯｸM-PRO" panose="020F0600000000000000" pitchFamily="50" charset="-128"/>
                <a:ea typeface="HG丸ｺﾞｼｯｸM-PRO" panose="020F0600000000000000" pitchFamily="50" charset="-128"/>
              </a:rPr>
              <a:t>5</a:t>
            </a:r>
            <a:r>
              <a:rPr lang="ja-JP" altLang="en-US" sz="750">
                <a:latin typeface="HG丸ｺﾞｼｯｸM-PRO" panose="020F0600000000000000" pitchFamily="50" charset="-128"/>
                <a:ea typeface="HG丸ｺﾞｼｯｸM-PRO" panose="020F0600000000000000" pitchFamily="50" charset="-128"/>
              </a:rPr>
              <a:t>年度 国保データベース</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システム</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地域の全体像の把握</a:t>
            </a:r>
            <a:r>
              <a:rPr lang="en-US" altLang="ja-JP" sz="750">
                <a:latin typeface="HG丸ｺﾞｼｯｸM-PRO" panose="020F0600000000000000" pitchFamily="50" charset="-128"/>
                <a:ea typeface="HG丸ｺﾞｼｯｸM-PRO" panose="020F0600000000000000" pitchFamily="50" charset="-128"/>
              </a:rPr>
              <a:t>｣</a:t>
            </a:r>
          </a:p>
          <a:p>
            <a:r>
              <a:rPr lang="ja-JP" altLang="en-US" sz="750">
                <a:latin typeface="HG丸ｺﾞｼｯｸM-PRO" panose="020F0600000000000000" pitchFamily="50" charset="-128"/>
                <a:ea typeface="HG丸ｺﾞｼｯｸM-PRO" panose="020F0600000000000000" pitchFamily="50" charset="-128"/>
              </a:rPr>
              <a:t>　　　ただし、大阪府の数値は、</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と同様の方法により大阪府健康づくり課が算出。</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差</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対：全国</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平均余命と平均自立期間は小数第</a:t>
            </a:r>
            <a:r>
              <a:rPr lang="en-US" altLang="ja-JP" sz="750">
                <a:latin typeface="HG丸ｺﾞｼｯｸM-PRO" panose="020F0600000000000000" pitchFamily="50" charset="-128"/>
                <a:ea typeface="HG丸ｺﾞｼｯｸM-PRO" panose="020F0600000000000000" pitchFamily="50" charset="-128"/>
              </a:rPr>
              <a:t>2</a:t>
            </a:r>
            <a:r>
              <a:rPr lang="ja-JP" altLang="en-US" sz="750">
                <a:latin typeface="HG丸ｺﾞｼｯｸM-PRO" panose="020F0600000000000000" pitchFamily="50" charset="-128"/>
                <a:ea typeface="HG丸ｺﾞｼｯｸM-PRO" panose="020F0600000000000000" pitchFamily="50" charset="-128"/>
              </a:rPr>
              <a:t>位より小さい値を持つため、表に掲載の数値の差と差</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対：全国</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の数値は</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　　　　　　　一致しない場合がある。</a:t>
            </a:r>
            <a:endParaRPr lang="en-US" altLang="zh-TW" sz="750">
              <a:latin typeface="HG丸ｺﾞｼｯｸM-PRO" panose="020F0600000000000000" pitchFamily="50" charset="-128"/>
              <a:ea typeface="HG丸ｺﾞｼｯｸM-PRO" panose="020F0600000000000000" pitchFamily="50" charset="-128"/>
            </a:endParaRPr>
          </a:p>
        </p:txBody>
      </p:sp>
      <p:sp>
        <p:nvSpPr>
          <p:cNvPr id="13" name="テキスト ボックス 12">
            <a:extLst>
              <a:ext uri="{FF2B5EF4-FFF2-40B4-BE49-F238E27FC236}">
                <a16:creationId xmlns:a16="http://schemas.microsoft.com/office/drawing/2014/main" id="{139E38B8-97F5-4497-A198-E1C830034943}"/>
              </a:ext>
            </a:extLst>
          </p:cNvPr>
          <p:cNvSpPr txBox="1">
            <a:spLocks/>
          </p:cNvSpPr>
          <p:nvPr/>
        </p:nvSpPr>
        <p:spPr>
          <a:xfrm>
            <a:off x="102324" y="2977286"/>
            <a:ext cx="5439852" cy="266227"/>
          </a:xfrm>
          <a:prstGeom prst="rect">
            <a:avLst/>
          </a:prstGeom>
          <a:noFill/>
          <a:ln>
            <a:noFill/>
          </a:ln>
        </p:spPr>
        <p:txBody>
          <a:bodyPr wrap="square" lIns="86400" rtlCol="0" anchor="ctr" anchorCtr="0">
            <a:spAutoFit/>
          </a:bodyPr>
          <a:lstStyle/>
          <a:p>
            <a:r>
              <a:rPr lang="ja-JP" altLang="en-US" sz="1130">
                <a:latin typeface="HG丸ｺﾞｼｯｸM-PRO" panose="020F0600000000000000" pitchFamily="50" charset="-128"/>
                <a:ea typeface="HG丸ｺﾞｼｯｸM-PRO" panose="020F0600000000000000" pitchFamily="50" charset="-128"/>
              </a:rPr>
              <a:t>平均余命、</a:t>
            </a:r>
            <a:r>
              <a:rPr lang="zh-TW" altLang="en-US" sz="1130">
                <a:latin typeface="HG丸ｺﾞｼｯｸM-PRO" panose="020F0600000000000000" pitchFamily="50" charset="-128"/>
                <a:ea typeface="HG丸ｺﾞｼｯｸM-PRO" panose="020F0600000000000000" pitchFamily="50" charset="-128"/>
              </a:rPr>
              <a:t>平均自立期間</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全国との比較</a:t>
            </a:r>
            <a:r>
              <a:rPr lang="en-US" altLang="ja-JP" sz="1130">
                <a:latin typeface="HG丸ｺﾞｼｯｸM-PRO" panose="020F0600000000000000" pitchFamily="50" charset="-128"/>
                <a:ea typeface="HG丸ｺﾞｼｯｸM-PRO" panose="020F0600000000000000" pitchFamily="50" charset="-128"/>
              </a:rPr>
              <a:t>)(</a:t>
            </a:r>
            <a:r>
              <a:rPr lang="ja-JP" altLang="en-US" sz="1130">
                <a:latin typeface="HG丸ｺﾞｼｯｸM-PRO" panose="020F0600000000000000" pitchFamily="50" charset="-128"/>
                <a:ea typeface="HG丸ｺﾞｼｯｸM-PRO" panose="020F0600000000000000" pitchFamily="50" charset="-128"/>
              </a:rPr>
              <a:t>令和</a:t>
            </a:r>
            <a:r>
              <a:rPr lang="en-US" altLang="ja-JP" sz="1130">
                <a:latin typeface="HG丸ｺﾞｼｯｸM-PRO" panose="020F0600000000000000" pitchFamily="50" charset="-128"/>
                <a:ea typeface="HG丸ｺﾞｼｯｸM-PRO" panose="020F0600000000000000" pitchFamily="50" charset="-128"/>
              </a:rPr>
              <a:t>5</a:t>
            </a:r>
            <a:r>
              <a:rPr lang="ja-JP" altLang="en-US" sz="1130">
                <a:latin typeface="HG丸ｺﾞｼｯｸM-PRO" panose="020F0600000000000000" pitchFamily="50" charset="-128"/>
                <a:ea typeface="HG丸ｺﾞｼｯｸM-PRO" panose="020F0600000000000000" pitchFamily="50" charset="-128"/>
              </a:rPr>
              <a:t>年度</a:t>
            </a:r>
            <a:r>
              <a:rPr lang="en-US" altLang="ja-JP" sz="1130">
                <a:latin typeface="HG丸ｺﾞｼｯｸM-PRO" panose="020F0600000000000000" pitchFamily="50" charset="-128"/>
                <a:ea typeface="HG丸ｺﾞｼｯｸM-PRO" panose="020F0600000000000000" pitchFamily="50" charset="-128"/>
              </a:rPr>
              <a:t>)</a:t>
            </a:r>
            <a:endParaRPr lang="ja-JP" altLang="en-US" sz="1130">
              <a:latin typeface="HG丸ｺﾞｼｯｸM-PRO" panose="020F0600000000000000" pitchFamily="50" charset="-128"/>
              <a:ea typeface="HG丸ｺﾞｼｯｸM-PRO" panose="020F0600000000000000" pitchFamily="50" charset="-128"/>
            </a:endParaRPr>
          </a:p>
        </p:txBody>
      </p:sp>
      <p:sp>
        <p:nvSpPr>
          <p:cNvPr id="10" name="コンテンツ プレースホルダー 2">
            <a:extLst>
              <a:ext uri="{FF2B5EF4-FFF2-40B4-BE49-F238E27FC236}">
                <a16:creationId xmlns:a16="http://schemas.microsoft.com/office/drawing/2014/main" id="{AA638978-3DAE-43D2-A838-2E3166140C32}"/>
              </a:ext>
            </a:extLst>
          </p:cNvPr>
          <p:cNvSpPr txBox="1">
            <a:spLocks/>
          </p:cNvSpPr>
          <p:nvPr/>
        </p:nvSpPr>
        <p:spPr>
          <a:xfrm>
            <a:off x="102324" y="530738"/>
            <a:ext cx="5937529" cy="491773"/>
          </a:xfrm>
          <a:prstGeom prst="rect">
            <a:avLst/>
          </a:prstGeom>
        </p:spPr>
        <p:txBody>
          <a:bodyPr vert="horz" wrap="square" lIns="86017" tIns="43007" rIns="86017" bIns="43007" rtlCol="0">
            <a:spAutoFit/>
          </a:bodyPr>
          <a:lstStyle>
            <a:lvl1pPr marL="256523" indent="-256523" algn="l" defTabSz="342031" rtl="0" eaLnBrk="1" latinLnBrk="0" hangingPunct="1">
              <a:spcBef>
                <a:spcPts val="748"/>
              </a:spcBef>
              <a:spcAft>
                <a:spcPts val="0"/>
              </a:spcAft>
              <a:buClr>
                <a:schemeClr val="accent1"/>
              </a:buClr>
              <a:buSzPct val="80000"/>
              <a:buFont typeface="Wingdings 3" charset="2"/>
              <a:buChar char=""/>
              <a:defRPr kumimoji="1" sz="1347" kern="1200">
                <a:solidFill>
                  <a:schemeClr val="tx1">
                    <a:lumMod val="75000"/>
                    <a:lumOff val="25000"/>
                  </a:schemeClr>
                </a:solidFill>
                <a:latin typeface="+mn-lt"/>
                <a:ea typeface="+mn-ea"/>
                <a:cs typeface="+mn-cs"/>
              </a:defRPr>
            </a:lvl1pPr>
            <a:lvl2pPr marL="555801" indent="-213770" algn="l" defTabSz="342031" rtl="0" eaLnBrk="1" latinLnBrk="0" hangingPunct="1">
              <a:spcBef>
                <a:spcPts val="748"/>
              </a:spcBef>
              <a:spcAft>
                <a:spcPts val="0"/>
              </a:spcAft>
              <a:buClr>
                <a:schemeClr val="accent1"/>
              </a:buClr>
              <a:buSzPct val="80000"/>
              <a:buFont typeface="Wingdings 3" charset="2"/>
              <a:buChar char=""/>
              <a:defRPr kumimoji="1" sz="1197" kern="1200">
                <a:solidFill>
                  <a:schemeClr val="tx1">
                    <a:lumMod val="75000"/>
                    <a:lumOff val="25000"/>
                  </a:schemeClr>
                </a:solidFill>
                <a:latin typeface="+mn-lt"/>
                <a:ea typeface="+mn-ea"/>
                <a:cs typeface="+mn-cs"/>
              </a:defRPr>
            </a:lvl2pPr>
            <a:lvl3pPr marL="855078" indent="-171016" algn="l" defTabSz="342031" rtl="0" eaLnBrk="1" latinLnBrk="0" hangingPunct="1">
              <a:spcBef>
                <a:spcPts val="748"/>
              </a:spcBef>
              <a:spcAft>
                <a:spcPts val="0"/>
              </a:spcAft>
              <a:buClr>
                <a:schemeClr val="accent1"/>
              </a:buClr>
              <a:buSzPct val="80000"/>
              <a:buFont typeface="Wingdings 3" charset="2"/>
              <a:buChar char=""/>
              <a:defRPr kumimoji="1" sz="1047" kern="1200">
                <a:solidFill>
                  <a:schemeClr val="tx1">
                    <a:lumMod val="75000"/>
                    <a:lumOff val="25000"/>
                  </a:schemeClr>
                </a:solidFill>
                <a:latin typeface="+mn-lt"/>
                <a:ea typeface="+mn-ea"/>
                <a:cs typeface="+mn-cs"/>
              </a:defRPr>
            </a:lvl3pPr>
            <a:lvl4pPr marL="1197110"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4pPr>
            <a:lvl5pPr marL="1539141"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5pPr>
            <a:lvl6pPr marL="1881172"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6pPr>
            <a:lvl7pPr marL="2223204"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7pPr>
            <a:lvl8pPr marL="2565235"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8pPr>
            <a:lvl9pPr marL="2907266" indent="-171016" algn="l" defTabSz="342031" rtl="0" eaLnBrk="1" latinLnBrk="0" hangingPunct="1">
              <a:spcBef>
                <a:spcPts val="748"/>
              </a:spcBef>
              <a:spcAft>
                <a:spcPts val="0"/>
              </a:spcAft>
              <a:buClr>
                <a:schemeClr val="accent1"/>
              </a:buClr>
              <a:buSzPct val="80000"/>
              <a:buFont typeface="Wingdings 3" charset="2"/>
              <a:buChar char=""/>
              <a:defRPr kumimoji="1" sz="898" kern="1200">
                <a:solidFill>
                  <a:schemeClr val="tx1">
                    <a:lumMod val="75000"/>
                    <a:lumOff val="25000"/>
                  </a:schemeClr>
                </a:solidFill>
                <a:latin typeface="+mn-lt"/>
                <a:ea typeface="+mn-ea"/>
                <a:cs typeface="+mn-cs"/>
              </a:defRPr>
            </a:lvl9pPr>
          </a:lstStyle>
          <a:p>
            <a:pPr marL="0" indent="0" algn="just">
              <a:lnSpc>
                <a:spcPct val="125000"/>
              </a:lnSpc>
              <a:spcBef>
                <a:spcPts val="0"/>
              </a:spcBef>
              <a:buNone/>
            </a:pPr>
            <a:r>
              <a:rPr lang="ja-JP" altLang="en-US" sz="1130">
                <a:solidFill>
                  <a:schemeClr val="tx1"/>
                </a:solidFill>
                <a:latin typeface="HG丸ｺﾞｼｯｸM-PRO" panose="020F0600000000000000" pitchFamily="50" charset="-128"/>
                <a:ea typeface="HG丸ｺﾞｼｯｸM-PRO" panose="020F0600000000000000" pitchFamily="50" charset="-128"/>
              </a:rPr>
              <a:t>　以下は令和</a:t>
            </a:r>
            <a:r>
              <a:rPr lang="en-US" altLang="ja-JP" sz="1130">
                <a:solidFill>
                  <a:schemeClr val="tx1"/>
                </a:solidFill>
                <a:latin typeface="HG丸ｺﾞｼｯｸM-PRO" panose="020F0600000000000000" pitchFamily="50" charset="-128"/>
                <a:ea typeface="HG丸ｺﾞｼｯｸM-PRO" panose="020F0600000000000000" pitchFamily="50" charset="-128"/>
              </a:rPr>
              <a:t>5</a:t>
            </a:r>
            <a:r>
              <a:rPr lang="ja-JP" altLang="en-US" sz="1130">
                <a:solidFill>
                  <a:schemeClr val="tx1"/>
                </a:solidFill>
                <a:latin typeface="HG丸ｺﾞｼｯｸM-PRO" panose="020F0600000000000000" pitchFamily="50" charset="-128"/>
                <a:ea typeface="HG丸ｺﾞｼｯｸM-PRO" panose="020F0600000000000000" pitchFamily="50" charset="-128"/>
              </a:rPr>
              <a:t>年度における、平均余命、</a:t>
            </a:r>
            <a:r>
              <a:rPr lang="zh-TW" altLang="en-US" sz="1130">
                <a:solidFill>
                  <a:schemeClr val="tx1"/>
                </a:solidFill>
                <a:latin typeface="HG丸ｺﾞｼｯｸM-PRO" panose="020F0600000000000000" pitchFamily="50" charset="-128"/>
                <a:ea typeface="HG丸ｺﾞｼｯｸM-PRO" panose="020F0600000000000000" pitchFamily="50" charset="-128"/>
              </a:rPr>
              <a:t>平均自立期間</a:t>
            </a:r>
            <a:r>
              <a:rPr lang="ja-JP" altLang="en-US" sz="1130">
                <a:solidFill>
                  <a:schemeClr val="tx1"/>
                </a:solidFill>
                <a:latin typeface="HG丸ｺﾞｼｯｸM-PRO" panose="020F0600000000000000" pitchFamily="50" charset="-128"/>
                <a:ea typeface="HG丸ｺﾞｼｯｸM-PRO" panose="020F0600000000000000" pitchFamily="50" charset="-128"/>
              </a:rPr>
              <a:t>を</a:t>
            </a:r>
            <a:r>
              <a:rPr lang="ja-JP" altLang="en-US" sz="1130">
                <a:solidFill>
                  <a:schemeClr val="tx1"/>
                </a:solidFill>
                <a:latin typeface="HG丸ｺﾞｼｯｸM-PRO" panose="020F0600000000000000" pitchFamily="50" charset="-128"/>
                <a:ea typeface="HG丸ｺﾞｼｯｸM-PRO" panose="020F0600000000000000" pitchFamily="50" charset="-128"/>
                <a:cs typeface="Times New Roman" pitchFamily="18" charset="0"/>
              </a:rPr>
              <a:t>示しています。</a:t>
            </a:r>
            <a:r>
              <a:rPr lang="ja-JP" altLang="en-US" sz="1130">
                <a:solidFill>
                  <a:schemeClr val="tx1"/>
                </a:solidFill>
                <a:latin typeface="HG丸ｺﾞｼｯｸM-PRO" panose="020F0600000000000000" pitchFamily="50" charset="-128"/>
                <a:ea typeface="HG丸ｺﾞｼｯｸM-PRO" panose="020F0600000000000000" pitchFamily="50" charset="-128"/>
              </a:rPr>
              <a:t>平均余命と</a:t>
            </a:r>
            <a:r>
              <a:rPr lang="zh-TW" altLang="en-US" sz="1130">
                <a:solidFill>
                  <a:schemeClr val="tx1"/>
                </a:solidFill>
                <a:latin typeface="HG丸ｺﾞｼｯｸM-PRO" panose="020F0600000000000000" pitchFamily="50" charset="-128"/>
                <a:ea typeface="HG丸ｺﾞｼｯｸM-PRO" panose="020F0600000000000000" pitchFamily="50" charset="-128"/>
              </a:rPr>
              <a:t>平均自立期間</a:t>
            </a:r>
            <a:r>
              <a:rPr lang="ja-JP" altLang="en-US" sz="1130">
                <a:solidFill>
                  <a:schemeClr val="tx1"/>
                </a:solidFill>
                <a:latin typeface="HG丸ｺﾞｼｯｸM-PRO" panose="020F0600000000000000" pitchFamily="50" charset="-128"/>
                <a:ea typeface="HG丸ｺﾞｼｯｸM-PRO" panose="020F0600000000000000" pitchFamily="50" charset="-128"/>
              </a:rPr>
              <a:t>の差を全国と比較すると、男性は</a:t>
            </a:r>
            <a:r>
              <a:rPr lang="en-US" altLang="ja-JP" sz="1130">
                <a:solidFill>
                  <a:schemeClr val="tx1"/>
                </a:solidFill>
                <a:latin typeface="HG丸ｺﾞｼｯｸM-PRO" panose="020F0600000000000000" pitchFamily="50" charset="-128"/>
                <a:ea typeface="HG丸ｺﾞｼｯｸM-PRO" panose="020F0600000000000000" pitchFamily="50" charset="-128"/>
              </a:rPr>
              <a:t>0.1</a:t>
            </a:r>
            <a:r>
              <a:rPr lang="ja-JP" altLang="en-US" sz="1130">
                <a:solidFill>
                  <a:schemeClr val="tx1"/>
                </a:solidFill>
                <a:latin typeface="HG丸ｺﾞｼｯｸM-PRO" panose="020F0600000000000000" pitchFamily="50" charset="-128"/>
                <a:ea typeface="HG丸ｺﾞｼｯｸM-PRO" panose="020F0600000000000000" pitchFamily="50" charset="-128"/>
              </a:rPr>
              <a:t>年、女性は</a:t>
            </a:r>
            <a:r>
              <a:rPr lang="en-US" altLang="ja-JP" sz="1130">
                <a:solidFill>
                  <a:schemeClr val="tx1"/>
                </a:solidFill>
                <a:latin typeface="HG丸ｺﾞｼｯｸM-PRO" panose="020F0600000000000000" pitchFamily="50" charset="-128"/>
                <a:ea typeface="HG丸ｺﾞｼｯｸM-PRO" panose="020F0600000000000000" pitchFamily="50" charset="-128"/>
              </a:rPr>
              <a:t>0.3</a:t>
            </a:r>
            <a:r>
              <a:rPr lang="ja-JP" altLang="en-US" sz="1130">
                <a:solidFill>
                  <a:schemeClr val="tx1"/>
                </a:solidFill>
                <a:latin typeface="HG丸ｺﾞｼｯｸM-PRO" panose="020F0600000000000000" pitchFamily="50" charset="-128"/>
                <a:ea typeface="HG丸ｺﾞｼｯｸM-PRO" panose="020F0600000000000000" pitchFamily="50" charset="-128"/>
              </a:rPr>
              <a:t>年長くなっています。</a:t>
            </a:r>
          </a:p>
        </p:txBody>
      </p:sp>
      <p:sp>
        <p:nvSpPr>
          <p:cNvPr id="14" name="注釈文章 18">
            <a:extLst>
              <a:ext uri="{FF2B5EF4-FFF2-40B4-BE49-F238E27FC236}">
                <a16:creationId xmlns:a16="http://schemas.microsoft.com/office/drawing/2014/main" id="{37775D0B-4F9C-42B0-A745-1DFBFE22DAB2}"/>
              </a:ext>
            </a:extLst>
          </p:cNvPr>
          <p:cNvSpPr txBox="1">
            <a:spLocks noChangeAspect="1"/>
          </p:cNvSpPr>
          <p:nvPr/>
        </p:nvSpPr>
        <p:spPr>
          <a:xfrm>
            <a:off x="198122" y="6123513"/>
            <a:ext cx="5842787" cy="438582"/>
          </a:xfrm>
          <a:prstGeom prst="rect">
            <a:avLst/>
          </a:prstGeom>
          <a:noFill/>
          <a:ln>
            <a:noFill/>
          </a:ln>
        </p:spPr>
        <p:txBody>
          <a:bodyPr wrap="square" lIns="0" rIns="0" rtlCol="0">
            <a:spAutoFit/>
          </a:bodyPr>
          <a:lstStyle/>
          <a:p>
            <a:r>
              <a:rPr lang="ja-JP" altLang="en-US" sz="750">
                <a:latin typeface="HG丸ｺﾞｼｯｸM-PRO" panose="020F0600000000000000" pitchFamily="50" charset="-128"/>
                <a:ea typeface="HG丸ｺﾞｼｯｸM-PRO" panose="020F0600000000000000" pitchFamily="50" charset="-128"/>
              </a:rPr>
              <a:t>出典：令和</a:t>
            </a:r>
            <a:r>
              <a:rPr lang="en-US" altLang="ja-JP" sz="750">
                <a:latin typeface="HG丸ｺﾞｼｯｸM-PRO" panose="020F0600000000000000" pitchFamily="50" charset="-128"/>
                <a:ea typeface="HG丸ｺﾞｼｯｸM-PRO" panose="020F0600000000000000" pitchFamily="50" charset="-128"/>
              </a:rPr>
              <a:t>5</a:t>
            </a:r>
            <a:r>
              <a:rPr lang="ja-JP" altLang="en-US" sz="750">
                <a:latin typeface="HG丸ｺﾞｼｯｸM-PRO" panose="020F0600000000000000" pitchFamily="50" charset="-128"/>
                <a:ea typeface="HG丸ｺﾞｼｯｸM-PRO" panose="020F0600000000000000" pitchFamily="50" charset="-128"/>
              </a:rPr>
              <a:t>年度 国保データベース</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システム</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地域の全体像の把握</a:t>
            </a:r>
            <a:r>
              <a:rPr lang="en-US" altLang="ja-JP" sz="750">
                <a:latin typeface="HG丸ｺﾞｼｯｸM-PRO" panose="020F0600000000000000" pitchFamily="50" charset="-128"/>
                <a:ea typeface="HG丸ｺﾞｼｯｸM-PRO" panose="020F0600000000000000" pitchFamily="50" charset="-128"/>
              </a:rPr>
              <a:t>｣</a:t>
            </a:r>
          </a:p>
          <a:p>
            <a:r>
              <a:rPr lang="ja-JP" altLang="en-US" sz="750">
                <a:latin typeface="HG丸ｺﾞｼｯｸM-PRO" panose="020F0600000000000000" pitchFamily="50" charset="-128"/>
                <a:ea typeface="HG丸ｺﾞｼｯｸM-PRO" panose="020F0600000000000000" pitchFamily="50" charset="-128"/>
              </a:rPr>
              <a:t>　　　ただし、大阪府の数値は、</a:t>
            </a:r>
            <a:r>
              <a:rPr lang="en-US" altLang="ja-JP" sz="750">
                <a:latin typeface="HG丸ｺﾞｼｯｸM-PRO" panose="020F0600000000000000" pitchFamily="50" charset="-128"/>
                <a:ea typeface="HG丸ｺﾞｼｯｸM-PRO" panose="020F0600000000000000" pitchFamily="50" charset="-128"/>
              </a:rPr>
              <a:t>KDB</a:t>
            </a:r>
            <a:r>
              <a:rPr lang="ja-JP" altLang="en-US" sz="750">
                <a:latin typeface="HG丸ｺﾞｼｯｸM-PRO" panose="020F0600000000000000" pitchFamily="50" charset="-128"/>
                <a:ea typeface="HG丸ｺﾞｼｯｸM-PRO" panose="020F0600000000000000" pitchFamily="50" charset="-128"/>
              </a:rPr>
              <a:t>と同様の方法により大阪府健康づくり課が算出。</a:t>
            </a:r>
            <a:endParaRPr lang="en-US" altLang="ja-JP" sz="750">
              <a:latin typeface="HG丸ｺﾞｼｯｸM-PRO" panose="020F0600000000000000" pitchFamily="50" charset="-128"/>
              <a:ea typeface="HG丸ｺﾞｼｯｸM-PRO" panose="020F0600000000000000" pitchFamily="50" charset="-128"/>
            </a:endParaRPr>
          </a:p>
          <a:p>
            <a:r>
              <a:rPr lang="ja-JP" altLang="en-US" sz="750">
                <a:latin typeface="HG丸ｺﾞｼｯｸM-PRO" panose="020F0600000000000000" pitchFamily="50" charset="-128"/>
                <a:ea typeface="HG丸ｺﾞｼｯｸM-PRO" panose="020F0600000000000000" pitchFamily="50" charset="-128"/>
              </a:rPr>
              <a:t>赤矢印</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赤字</a:t>
            </a:r>
            <a:r>
              <a:rPr lang="en-US" altLang="ja-JP" sz="750">
                <a:latin typeface="HG丸ｺﾞｼｯｸM-PRO" panose="020F0600000000000000" pitchFamily="50" charset="-128"/>
                <a:ea typeface="HG丸ｺﾞｼｯｸM-PRO" panose="020F0600000000000000" pitchFamily="50" charset="-128"/>
              </a:rPr>
              <a:t>)</a:t>
            </a:r>
            <a:r>
              <a:rPr lang="ja-JP" altLang="en-US" sz="750">
                <a:latin typeface="HG丸ｺﾞｼｯｸM-PRO" panose="020F0600000000000000" pitchFamily="50" charset="-128"/>
                <a:ea typeface="HG丸ｺﾞｼｯｸM-PRO" panose="020F0600000000000000" pitchFamily="50" charset="-128"/>
              </a:rPr>
              <a:t>は平均余命と</a:t>
            </a:r>
            <a:r>
              <a:rPr lang="zh-TW" altLang="en-US" sz="750">
                <a:latin typeface="HG丸ｺﾞｼｯｸM-PRO" panose="020F0600000000000000" pitchFamily="50" charset="-128"/>
                <a:ea typeface="HG丸ｺﾞｼｯｸM-PRO" panose="020F0600000000000000" pitchFamily="50" charset="-128"/>
              </a:rPr>
              <a:t>平均自立期間</a:t>
            </a:r>
            <a:r>
              <a:rPr lang="ja-JP" altLang="en-US" sz="750">
                <a:latin typeface="HG丸ｺﾞｼｯｸM-PRO" panose="020F0600000000000000" pitchFamily="50" charset="-128"/>
                <a:ea typeface="HG丸ｺﾞｼｯｸM-PRO" panose="020F0600000000000000" pitchFamily="50" charset="-128"/>
              </a:rPr>
              <a:t>の差を示している。</a:t>
            </a:r>
            <a:endParaRPr lang="en-US" altLang="zh-TW" sz="750">
              <a:latin typeface="HG丸ｺﾞｼｯｸM-PRO" panose="020F0600000000000000" pitchFamily="50" charset="-128"/>
              <a:ea typeface="HG丸ｺﾞｼｯｸM-PRO" panose="020F0600000000000000" pitchFamily="50" charset="-128"/>
            </a:endParaRPr>
          </a:p>
        </p:txBody>
      </p:sp>
      <p:pic>
        <p:nvPicPr>
          <p:cNvPr id="4" name="図 3">
            <a:extLst>
              <a:ext uri="{FF2B5EF4-FFF2-40B4-BE49-F238E27FC236}">
                <a16:creationId xmlns:a16="http://schemas.microsoft.com/office/drawing/2014/main" id="{A50CEA86-B36D-4B80-AA79-2658C6B704E8}"/>
              </a:ext>
            </a:extLst>
          </p:cNvPr>
          <p:cNvPicPr>
            <a:picLocks noChangeAspect="1"/>
          </p:cNvPicPr>
          <p:nvPr/>
        </p:nvPicPr>
        <p:blipFill>
          <a:blip r:embed="rId2"/>
          <a:stretch>
            <a:fillRect/>
          </a:stretch>
        </p:blipFill>
        <p:spPr>
          <a:xfrm>
            <a:off x="198123" y="1323185"/>
            <a:ext cx="5966582" cy="957600"/>
          </a:xfrm>
          <a:prstGeom prst="rect">
            <a:avLst/>
          </a:prstGeom>
        </p:spPr>
      </p:pic>
      <p:pic>
        <p:nvPicPr>
          <p:cNvPr id="5" name="図 4">
            <a:extLst>
              <a:ext uri="{FF2B5EF4-FFF2-40B4-BE49-F238E27FC236}">
                <a16:creationId xmlns:a16="http://schemas.microsoft.com/office/drawing/2014/main" id="{BFCC4FAC-5EE1-4CE6-B878-453214501162}"/>
              </a:ext>
            </a:extLst>
          </p:cNvPr>
          <p:cNvPicPr>
            <a:picLocks noChangeAspect="1"/>
          </p:cNvPicPr>
          <p:nvPr/>
        </p:nvPicPr>
        <p:blipFill>
          <a:blip r:embed="rId3"/>
          <a:stretch>
            <a:fillRect/>
          </a:stretch>
        </p:blipFill>
        <p:spPr>
          <a:xfrm>
            <a:off x="198123" y="3243513"/>
            <a:ext cx="5591580" cy="2884888"/>
          </a:xfrm>
          <a:prstGeom prst="rect">
            <a:avLst/>
          </a:prstGeom>
        </p:spPr>
      </p:pic>
    </p:spTree>
    <p:extLst>
      <p:ext uri="{BB962C8B-B14F-4D97-AF65-F5344CB8AC3E}">
        <p14:creationId xmlns:p14="http://schemas.microsoft.com/office/powerpoint/2010/main" val="173474525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emplate>
  <TotalTime>0</TotalTime>
  <Words>15120</Words>
  <PresentationFormat>ユーザー設定</PresentationFormat>
  <Paragraphs>2227</Paragraphs>
  <Slides>49</Slides>
  <Notes>4</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49</vt:i4>
      </vt:variant>
    </vt:vector>
  </HeadingPairs>
  <TitlesOfParts>
    <vt:vector size="59" baseType="lpstr">
      <vt:lpstr>HG丸ｺﾞｼｯｸM-PRO</vt:lpstr>
      <vt:lpstr>ＭＳ 明朝</vt:lpstr>
      <vt:lpstr>游ゴシック</vt:lpstr>
      <vt:lpstr>游ゴシック Light</vt:lpstr>
      <vt:lpstr>Arial</vt:lpstr>
      <vt:lpstr>Calibri</vt:lpstr>
      <vt:lpstr>Calibri Light</vt:lpstr>
      <vt:lpstr>Times New Roman</vt:lpstr>
      <vt:lpstr>Wingdings 3</vt:lpstr>
      <vt:lpstr>Office テーマ</vt:lpstr>
      <vt:lpstr>大阪府後期高齢者医療広域連合</vt:lpstr>
      <vt:lpstr>PowerPoint プレゼンテーション</vt:lpstr>
      <vt:lpstr> 目 次</vt:lpstr>
      <vt:lpstr>第1章　はじめに</vt:lpstr>
      <vt:lpstr>PowerPoint プレゼンテーション</vt:lpstr>
      <vt:lpstr>第2章　保険者の特性把握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第3章　保健事業に係る分析</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第4章　第3期データヘルス計画の評価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cp:lastModifiedBy/>
  <cp:lastPrinted>1899-12-29T15:00:00Z</cp:lastPrinted>
  <dcterms:created xsi:type="dcterms:W3CDTF">2026-02-25T01:33:46Z</dcterms:created>
  <dcterms:modified xsi:type="dcterms:W3CDTF">2026-04-13T01:28:42Z</dcterms:modified>
</cp:coreProperties>
</file>