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  <p:sldMasterId id="2147483736" r:id="rId2"/>
    <p:sldMasterId id="2147483723" r:id="rId3"/>
  </p:sldMasterIdLst>
  <p:notesMasterIdLst>
    <p:notesMasterId r:id="rId49"/>
  </p:notesMasterIdLst>
  <p:handoutMasterIdLst>
    <p:handoutMasterId r:id="rId50"/>
  </p:handoutMasterIdLst>
  <p:sldIdLst>
    <p:sldId id="538" r:id="rId4"/>
    <p:sldId id="542" r:id="rId5"/>
    <p:sldId id="586" r:id="rId6"/>
    <p:sldId id="587" r:id="rId7"/>
    <p:sldId id="588" r:id="rId8"/>
    <p:sldId id="589" r:id="rId9"/>
    <p:sldId id="590" r:id="rId10"/>
    <p:sldId id="591" r:id="rId11"/>
    <p:sldId id="592" r:id="rId12"/>
    <p:sldId id="593" r:id="rId13"/>
    <p:sldId id="594" r:id="rId14"/>
    <p:sldId id="595" r:id="rId15"/>
    <p:sldId id="596" r:id="rId16"/>
    <p:sldId id="597" r:id="rId17"/>
    <p:sldId id="598" r:id="rId18"/>
    <p:sldId id="599" r:id="rId19"/>
    <p:sldId id="600" r:id="rId20"/>
    <p:sldId id="601" r:id="rId21"/>
    <p:sldId id="602" r:id="rId22"/>
    <p:sldId id="603" r:id="rId23"/>
    <p:sldId id="604" r:id="rId24"/>
    <p:sldId id="605" r:id="rId25"/>
    <p:sldId id="606" r:id="rId26"/>
    <p:sldId id="607" r:id="rId27"/>
    <p:sldId id="608" r:id="rId28"/>
    <p:sldId id="609" r:id="rId29"/>
    <p:sldId id="610" r:id="rId30"/>
    <p:sldId id="611" r:id="rId31"/>
    <p:sldId id="612" r:id="rId32"/>
    <p:sldId id="613" r:id="rId33"/>
    <p:sldId id="614" r:id="rId34"/>
    <p:sldId id="615" r:id="rId35"/>
    <p:sldId id="616" r:id="rId36"/>
    <p:sldId id="617" r:id="rId37"/>
    <p:sldId id="618" r:id="rId38"/>
    <p:sldId id="619" r:id="rId39"/>
    <p:sldId id="620" r:id="rId40"/>
    <p:sldId id="621" r:id="rId41"/>
    <p:sldId id="622" r:id="rId42"/>
    <p:sldId id="623" r:id="rId43"/>
    <p:sldId id="625" r:id="rId44"/>
    <p:sldId id="626" r:id="rId45"/>
    <p:sldId id="628" r:id="rId46"/>
    <p:sldId id="629" r:id="rId47"/>
    <p:sldId id="630" r:id="rId48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D1106DF5-0994-4441-B26A-8947C4E14746}">
          <p14:sldIdLst>
            <p14:sldId id="538"/>
            <p14:sldId id="542"/>
            <p14:sldId id="586"/>
            <p14:sldId id="587"/>
            <p14:sldId id="588"/>
            <p14:sldId id="589"/>
            <p14:sldId id="590"/>
            <p14:sldId id="591"/>
            <p14:sldId id="592"/>
            <p14:sldId id="593"/>
            <p14:sldId id="594"/>
            <p14:sldId id="595"/>
            <p14:sldId id="596"/>
            <p14:sldId id="597"/>
            <p14:sldId id="598"/>
            <p14:sldId id="599"/>
            <p14:sldId id="600"/>
            <p14:sldId id="601"/>
            <p14:sldId id="602"/>
            <p14:sldId id="603"/>
            <p14:sldId id="604"/>
            <p14:sldId id="605"/>
            <p14:sldId id="606"/>
            <p14:sldId id="607"/>
            <p14:sldId id="608"/>
            <p14:sldId id="609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8"/>
            <p14:sldId id="619"/>
            <p14:sldId id="620"/>
            <p14:sldId id="621"/>
            <p14:sldId id="622"/>
            <p14:sldId id="623"/>
            <p14:sldId id="625"/>
            <p14:sldId id="626"/>
            <p14:sldId id="628"/>
            <p14:sldId id="629"/>
            <p14:sldId id="6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48" userDrawn="1">
          <p15:clr>
            <a:srgbClr val="A4A3A4"/>
          </p15:clr>
        </p15:guide>
        <p15:guide id="2" pos="158" userDrawn="1">
          <p15:clr>
            <a:srgbClr val="A4A3A4"/>
          </p15:clr>
        </p15:guide>
        <p15:guide id="3" pos="5602" userDrawn="1">
          <p15:clr>
            <a:srgbClr val="A4A3A4"/>
          </p15:clr>
        </p15:guide>
        <p15:guide id="4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rukawa_makiko" initials="f" lastIdx="2" clrIdx="0">
    <p:extLst>
      <p:ext uri="{19B8F6BF-5375-455C-9EA6-DF929625EA0E}">
        <p15:presenceInfo xmlns:p15="http://schemas.microsoft.com/office/powerpoint/2012/main" userId="furukawa_makik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F3"/>
    <a:srgbClr val="EBEBF3"/>
    <a:srgbClr val="ECEBF3"/>
    <a:srgbClr val="EDF1EF"/>
    <a:srgbClr val="EEEDF1"/>
    <a:srgbClr val="EBF2EB"/>
    <a:srgbClr val="E8DEEE"/>
    <a:srgbClr val="265894"/>
    <a:srgbClr val="58656E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6235" autoAdjust="0"/>
  </p:normalViewPr>
  <p:slideViewPr>
    <p:cSldViewPr>
      <p:cViewPr varScale="1">
        <p:scale>
          <a:sx n="82" d="100"/>
          <a:sy n="82" d="100"/>
        </p:scale>
        <p:origin x="1728" y="67"/>
      </p:cViewPr>
      <p:guideLst>
        <p:guide orient="horz" pos="3748"/>
        <p:guide pos="158"/>
        <p:guide pos="5602"/>
        <p:guide orient="horz" pos="913"/>
      </p:guideLst>
    </p:cSldViewPr>
  </p:slideViewPr>
  <p:outlineViewPr>
    <p:cViewPr>
      <p:scale>
        <a:sx n="33" d="100"/>
        <a:sy n="33" d="100"/>
      </p:scale>
      <p:origin x="0" y="-28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3235" y="43"/>
      </p:cViewPr>
      <p:guideLst>
        <p:guide orient="horz" pos="3107"/>
        <p:guide pos="212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commentAuthors" Target="commentAuthors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9413" cy="495300"/>
          </a:xfrm>
          <a:prstGeom prst="rect">
            <a:avLst/>
          </a:prstGeom>
        </p:spPr>
        <p:txBody>
          <a:bodyPr vert="horz" lIns="91406" tIns="45703" rIns="91406" bIns="4570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06" tIns="45703" rIns="91406" bIns="45703" rtlCol="0"/>
          <a:lstStyle>
            <a:lvl1pPr algn="r">
              <a:defRPr sz="1200"/>
            </a:lvl1pPr>
          </a:lstStyle>
          <a:p>
            <a:fld id="{24873631-3D69-4629-883D-8AC64A381E53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014"/>
            <a:ext cx="2919413" cy="495300"/>
          </a:xfrm>
          <a:prstGeom prst="rect">
            <a:avLst/>
          </a:prstGeom>
        </p:spPr>
        <p:txBody>
          <a:bodyPr vert="horz" lIns="91406" tIns="45703" rIns="91406" bIns="4570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06" tIns="45703" rIns="91406" bIns="45703" rtlCol="0" anchor="b"/>
          <a:lstStyle>
            <a:lvl1pPr algn="r">
              <a:defRPr sz="1200"/>
            </a:lvl1pPr>
          </a:lstStyle>
          <a:p>
            <a:fld id="{3ADFBBFF-2AE6-432A-B06F-9F3D40EE77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926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316"/>
          </a:xfrm>
          <a:prstGeom prst="rect">
            <a:avLst/>
          </a:prstGeom>
        </p:spPr>
        <p:txBody>
          <a:bodyPr vert="horz" lIns="91376" tIns="45687" rIns="91376" bIns="4568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1" cy="493316"/>
          </a:xfrm>
          <a:prstGeom prst="rect">
            <a:avLst/>
          </a:prstGeom>
        </p:spPr>
        <p:txBody>
          <a:bodyPr vert="horz" lIns="91376" tIns="45687" rIns="91376" bIns="45687" rtlCol="0"/>
          <a:lstStyle>
            <a:lvl1pPr algn="r">
              <a:defRPr sz="1200"/>
            </a:lvl1pPr>
          </a:lstStyle>
          <a:p>
            <a:fld id="{BC5468CA-341B-4E27-929F-EBD5C2C969CA}" type="datetimeFigureOut">
              <a:rPr kumimoji="1" lang="ja-JP" altLang="en-US" smtClean="0"/>
              <a:pPr/>
              <a:t>2023/1/13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6" tIns="45687" rIns="91376" bIns="4568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8" y="4686501"/>
            <a:ext cx="5388610" cy="4439841"/>
          </a:xfrm>
          <a:prstGeom prst="rect">
            <a:avLst/>
          </a:prstGeom>
        </p:spPr>
        <p:txBody>
          <a:bodyPr vert="horz" lIns="91376" tIns="45687" rIns="91376" bIns="4568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3316"/>
          </a:xfrm>
          <a:prstGeom prst="rect">
            <a:avLst/>
          </a:prstGeom>
        </p:spPr>
        <p:txBody>
          <a:bodyPr vert="horz" lIns="91376" tIns="45687" rIns="91376" bIns="4568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1" cy="493316"/>
          </a:xfrm>
          <a:prstGeom prst="rect">
            <a:avLst/>
          </a:prstGeom>
        </p:spPr>
        <p:txBody>
          <a:bodyPr vert="horz" lIns="91376" tIns="45687" rIns="91376" bIns="45687" rtlCol="0" anchor="b"/>
          <a:lstStyle>
            <a:lvl1pPr algn="r">
              <a:defRPr sz="1200"/>
            </a:lvl1pPr>
          </a:lstStyle>
          <a:p>
            <a:fld id="{E4010203-525F-4AA5-8D78-E39C1062792A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2508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07" userDrawn="1">
          <p15:clr>
            <a:srgbClr val="F26B43"/>
          </p15:clr>
        </p15:guide>
        <p15:guide id="2" pos="2121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65493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8043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88082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プレースホルダー 24"/>
          <p:cNvSpPr>
            <a:spLocks noGrp="1"/>
          </p:cNvSpPr>
          <p:nvPr>
            <p:ph type="body" sz="quarter" idx="13" hasCustomPrompt="1"/>
          </p:nvPr>
        </p:nvSpPr>
        <p:spPr>
          <a:xfrm>
            <a:off x="1013643" y="654301"/>
            <a:ext cx="7129276" cy="377026"/>
          </a:xfrm>
          <a:prstGeom prst="rect">
            <a:avLst/>
          </a:prstGeom>
        </p:spPr>
        <p:txBody>
          <a:bodyPr anchor="ctr" anchorCtr="0">
            <a:spAutoFit/>
          </a:bodyPr>
          <a:lstStyle>
            <a:lvl1pPr marL="0" indent="0" algn="l">
              <a:buNone/>
              <a:defRPr sz="2000" u="sng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●●● 御中</a:t>
            </a:r>
          </a:p>
        </p:txBody>
      </p:sp>
      <p:sp>
        <p:nvSpPr>
          <p:cNvPr id="19" name="テキスト プレースホルダー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30109" y="5181532"/>
            <a:ext cx="3096344" cy="291618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marL="0" indent="0" algn="ctr">
              <a:buNone/>
              <a:defRPr sz="1400" u="none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YYYY</a:t>
            </a:r>
            <a:r>
              <a:rPr kumimoji="1" lang="ja-JP" altLang="en-US" dirty="0"/>
              <a:t>年</a:t>
            </a:r>
            <a:r>
              <a:rPr kumimoji="1" lang="en-US" altLang="ja-JP" dirty="0"/>
              <a:t>MM</a:t>
            </a:r>
            <a:r>
              <a:rPr kumimoji="1" lang="ja-JP" altLang="en-US" dirty="0"/>
              <a:t>月</a:t>
            </a:r>
            <a:r>
              <a:rPr kumimoji="1" lang="en-US" altLang="ja-JP" dirty="0"/>
              <a:t>DD</a:t>
            </a:r>
            <a:r>
              <a:rPr kumimoji="1" lang="ja-JP" altLang="en-US" dirty="0"/>
              <a:t>日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1" y="3"/>
            <a:ext cx="649300" cy="6857998"/>
          </a:xfrm>
          <a:prstGeom prst="rect">
            <a:avLst/>
          </a:prstGeom>
          <a:solidFill>
            <a:srgbClr val="61C0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/>
            <a:endParaRPr kumimoji="1" lang="ja-JP" alt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-1735" y="4869160"/>
            <a:ext cx="649300" cy="1988840"/>
          </a:xfrm>
          <a:prstGeom prst="rect">
            <a:avLst/>
          </a:prstGeom>
          <a:solidFill>
            <a:srgbClr val="005B98"/>
          </a:solidFill>
          <a:effectLst/>
        </p:spPr>
        <p:txBody>
          <a:bodyPr wrap="square" lIns="36000" tIns="36000" rIns="36000" bIns="36000" rtlCol="0" anchor="b" anchorCtr="0">
            <a:noAutofit/>
          </a:bodyPr>
          <a:lstStyle/>
          <a:p>
            <a:pPr>
              <a:lnSpc>
                <a:spcPts val="1000"/>
              </a:lnSpc>
            </a:pPr>
            <a:endParaRPr kumimoji="1" lang="ja-JP" altLang="en-US" sz="11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" name="図 9" descr="ピクチャ 8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79812" y="4636320"/>
            <a:ext cx="3406375" cy="426190"/>
          </a:xfrm>
          <a:prstGeom prst="rect">
            <a:avLst/>
          </a:prstGeom>
        </p:spPr>
      </p:pic>
      <p:sp>
        <p:nvSpPr>
          <p:cNvPr id="11" name="タイトル 1"/>
          <p:cNvSpPr>
            <a:spLocks noGrp="1"/>
          </p:cNvSpPr>
          <p:nvPr>
            <p:ph type="ctrTitle"/>
          </p:nvPr>
        </p:nvSpPr>
        <p:spPr>
          <a:xfrm>
            <a:off x="791581" y="2924946"/>
            <a:ext cx="7628881" cy="72008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12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1471193" y="3681028"/>
            <a:ext cx="6188732" cy="406896"/>
          </a:xfrm>
          <a:prstGeom prst="rect">
            <a:avLst/>
          </a:prstGeom>
        </p:spPr>
        <p:txBody>
          <a:bodyPr/>
          <a:lstStyle>
            <a:lvl1pPr marL="0" indent="0" algn="ctr" defTabSz="914378" rtl="0" eaLnBrk="1" latinLnBrk="0" hangingPunct="1">
              <a:spcBef>
                <a:spcPct val="0"/>
              </a:spcBef>
              <a:buNone/>
              <a:defRPr kumimoji="1" lang="ja-JP" altLang="en-US" sz="2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3091566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（箇条書き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5144" y="5765832"/>
            <a:ext cx="408451" cy="365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テキスト プレースホルダー 27"/>
          <p:cNvSpPr>
            <a:spLocks noGrp="1"/>
          </p:cNvSpPr>
          <p:nvPr>
            <p:ph type="body" sz="quarter" idx="14" hasCustomPrompt="1"/>
          </p:nvPr>
        </p:nvSpPr>
        <p:spPr>
          <a:xfrm>
            <a:off x="869105" y="983044"/>
            <a:ext cx="7483315" cy="2592387"/>
          </a:xfrm>
          <a:prstGeom prst="rect">
            <a:avLst/>
          </a:prstGeom>
        </p:spPr>
        <p:txBody>
          <a:bodyPr lIns="90000" rIns="36000"/>
          <a:lstStyle>
            <a:lvl1pPr marL="0" indent="0">
              <a:buNone/>
              <a:defRPr sz="1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1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・マスター テキストの書式設定</a:t>
            </a:r>
          </a:p>
        </p:txBody>
      </p:sp>
      <p:sp>
        <p:nvSpPr>
          <p:cNvPr id="15" name="タイトル 8"/>
          <p:cNvSpPr txBox="1">
            <a:spLocks/>
          </p:cNvSpPr>
          <p:nvPr userDrawn="1"/>
        </p:nvSpPr>
        <p:spPr>
          <a:xfrm>
            <a:off x="1066802" y="181800"/>
            <a:ext cx="3172599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/>
          </a:p>
        </p:txBody>
      </p:sp>
      <p:sp>
        <p:nvSpPr>
          <p:cNvPr id="16" name="スライド番号プレースホルダ 5"/>
          <p:cNvSpPr txBox="1">
            <a:spLocks/>
          </p:cNvSpPr>
          <p:nvPr userDrawn="1"/>
        </p:nvSpPr>
        <p:spPr>
          <a:xfrm>
            <a:off x="4283968" y="6561325"/>
            <a:ext cx="576064" cy="29311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400"/>
            </a:lvl1pPr>
          </a:lstStyle>
          <a:p>
            <a:pPr marL="0" marR="0" lvl="0" indent="0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D03D69-AE49-4224-9A40-A56055CF7861}" type="slidenum">
              <a:rPr kumimoji="1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72009" y="72009"/>
            <a:ext cx="9000492" cy="764703"/>
            <a:chOff x="72008" y="72009"/>
            <a:chExt cx="9000492" cy="764703"/>
          </a:xfrm>
        </p:grpSpPr>
        <p:sp>
          <p:nvSpPr>
            <p:cNvPr id="17" name="正方形/長方形 16"/>
            <p:cNvSpPr/>
            <p:nvPr userDrawn="1"/>
          </p:nvSpPr>
          <p:spPr>
            <a:xfrm>
              <a:off x="72008" y="72009"/>
              <a:ext cx="755576" cy="656691"/>
            </a:xfrm>
            <a:prstGeom prst="rect">
              <a:avLst/>
            </a:prstGeom>
            <a:solidFill>
              <a:srgbClr val="63C0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/>
              <a:endParaRPr kumimoji="1" lang="ja-JP" altLang="en-US" sz="1600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72008" y="440668"/>
              <a:ext cx="755576" cy="354008"/>
            </a:xfrm>
            <a:prstGeom prst="rect">
              <a:avLst/>
            </a:prstGeom>
            <a:solidFill>
              <a:srgbClr val="005B98"/>
            </a:solidFill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endParaRPr kumimoji="1" lang="en-US" altLang="ja-JP" sz="1100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cxnSp>
          <p:nvCxnSpPr>
            <p:cNvPr id="21" name="直線コネクタ 20"/>
            <p:cNvCxnSpPr/>
            <p:nvPr userDrawn="1"/>
          </p:nvCxnSpPr>
          <p:spPr>
            <a:xfrm>
              <a:off x="72008" y="780474"/>
              <a:ext cx="9000492" cy="1588"/>
            </a:xfrm>
            <a:prstGeom prst="line">
              <a:avLst/>
            </a:prstGeom>
            <a:ln w="19050" cap="flat" cmpd="sng" algn="ctr">
              <a:solidFill>
                <a:srgbClr val="005B98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 userDrawn="1"/>
          </p:nvSpPr>
          <p:spPr>
            <a:xfrm>
              <a:off x="78661" y="436602"/>
              <a:ext cx="6783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>
                  <a:solidFill>
                    <a:schemeClr val="bg1"/>
                  </a:solidFill>
                </a:rPr>
                <a:t>DATA</a:t>
              </a:r>
            </a:p>
            <a:p>
              <a:r>
                <a:rPr kumimoji="1" lang="en-US" altLang="ja-JP" sz="1000" dirty="0">
                  <a:solidFill>
                    <a:schemeClr val="bg1"/>
                  </a:solidFill>
                </a:rPr>
                <a:t>HORIZON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タイトル 1"/>
          <p:cNvSpPr>
            <a:spLocks noGrp="1"/>
          </p:cNvSpPr>
          <p:nvPr>
            <p:ph type="title" hasCustomPrompt="1"/>
          </p:nvPr>
        </p:nvSpPr>
        <p:spPr>
          <a:xfrm>
            <a:off x="1125725" y="260649"/>
            <a:ext cx="8018276" cy="367906"/>
          </a:xfrm>
          <a:prstGeom prst="rect">
            <a:avLst/>
          </a:prstGeom>
        </p:spPr>
        <p:txBody>
          <a:bodyPr/>
          <a:lstStyle>
            <a:lvl1pPr algn="l"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en-US" altLang="ja-JP" dirty="0"/>
              <a:t>Ⅱ.</a:t>
            </a:r>
            <a:r>
              <a:rPr kumimoji="1" lang="ja-JP" altLang="en-US" dirty="0"/>
              <a:t>課題把握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7E09709-E820-4228-9DB9-EBE546E7F5EF}"/>
              </a:ext>
            </a:extLst>
          </p:cNvPr>
          <p:cNvSpPr/>
          <p:nvPr userDrawn="1"/>
        </p:nvSpPr>
        <p:spPr>
          <a:xfrm>
            <a:off x="6336197" y="6618549"/>
            <a:ext cx="255628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b="0" i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Copyright </a:t>
            </a:r>
            <a:r>
              <a:rPr lang="ja-JP" altLang="en-US" sz="900" b="1" dirty="0"/>
              <a:t>Ⓒ</a:t>
            </a:r>
            <a:r>
              <a:rPr lang="ja-JP" altLang="en-US" sz="900" b="1" baseline="0" dirty="0"/>
              <a:t> </a:t>
            </a:r>
            <a:r>
              <a:rPr lang="en-US" altLang="ja-JP" sz="900" b="0" i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2023 DATA HORIZON</a:t>
            </a:r>
            <a:r>
              <a:rPr lang="ja-JP" altLang="en-US" sz="900" b="0" i="0" baseline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 </a:t>
            </a:r>
            <a:r>
              <a:rPr lang="en-US" altLang="ja-JP" sz="900" b="0" i="0" baseline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CO.,LTD.</a:t>
            </a:r>
            <a:endParaRPr lang="en-US" altLang="ja-JP" sz="900" b="0" i="0" dirty="0">
              <a:solidFill>
                <a:srgbClr val="000000"/>
              </a:solidFill>
              <a:latin typeface="+mn-lt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241862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6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（白紙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5"/>
          <p:cNvSpPr txBox="1">
            <a:spLocks/>
          </p:cNvSpPr>
          <p:nvPr userDrawn="1"/>
        </p:nvSpPr>
        <p:spPr>
          <a:xfrm>
            <a:off x="4283968" y="6561325"/>
            <a:ext cx="576064" cy="29311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400"/>
            </a:lvl1pPr>
          </a:lstStyle>
          <a:p>
            <a:pPr marL="0" marR="0" lvl="0" indent="0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D03D69-AE49-4224-9A40-A56055CF7861}" type="slidenum">
              <a:rPr kumimoji="1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6" name="グループ化 15"/>
          <p:cNvGrpSpPr/>
          <p:nvPr userDrawn="1"/>
        </p:nvGrpSpPr>
        <p:grpSpPr>
          <a:xfrm>
            <a:off x="72009" y="72009"/>
            <a:ext cx="9000492" cy="764703"/>
            <a:chOff x="72008" y="72009"/>
            <a:chExt cx="9000492" cy="764703"/>
          </a:xfrm>
        </p:grpSpPr>
        <p:sp>
          <p:nvSpPr>
            <p:cNvPr id="17" name="正方形/長方形 16"/>
            <p:cNvSpPr/>
            <p:nvPr userDrawn="1"/>
          </p:nvSpPr>
          <p:spPr>
            <a:xfrm>
              <a:off x="72008" y="72009"/>
              <a:ext cx="755576" cy="656691"/>
            </a:xfrm>
            <a:prstGeom prst="rect">
              <a:avLst/>
            </a:prstGeom>
            <a:solidFill>
              <a:srgbClr val="63C0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/>
              <a:endParaRPr kumimoji="1" lang="ja-JP" altLang="en-US" sz="1600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72008" y="440668"/>
              <a:ext cx="755576" cy="354008"/>
            </a:xfrm>
            <a:prstGeom prst="rect">
              <a:avLst/>
            </a:prstGeom>
            <a:solidFill>
              <a:srgbClr val="005B98"/>
            </a:solidFill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endParaRPr kumimoji="1" lang="en-US" altLang="ja-JP" sz="1100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cxnSp>
          <p:nvCxnSpPr>
            <p:cNvPr id="20" name="直線コネクタ 19"/>
            <p:cNvCxnSpPr/>
            <p:nvPr userDrawn="1"/>
          </p:nvCxnSpPr>
          <p:spPr>
            <a:xfrm>
              <a:off x="72008" y="780474"/>
              <a:ext cx="9000492" cy="1588"/>
            </a:xfrm>
            <a:prstGeom prst="line">
              <a:avLst/>
            </a:prstGeom>
            <a:ln w="19050" cap="flat" cmpd="sng" algn="ctr">
              <a:solidFill>
                <a:srgbClr val="005B98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/>
            <p:cNvSpPr txBox="1"/>
            <p:nvPr userDrawn="1"/>
          </p:nvSpPr>
          <p:spPr>
            <a:xfrm>
              <a:off x="78661" y="436602"/>
              <a:ext cx="6783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>
                  <a:solidFill>
                    <a:schemeClr val="bg1"/>
                  </a:solidFill>
                </a:rPr>
                <a:t>DATA</a:t>
              </a:r>
            </a:p>
            <a:p>
              <a:r>
                <a:rPr kumimoji="1" lang="en-US" altLang="ja-JP" sz="1000" dirty="0">
                  <a:solidFill>
                    <a:schemeClr val="bg1"/>
                  </a:solidFill>
                </a:rPr>
                <a:t>HORIZON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正方形/長方形 10"/>
          <p:cNvSpPr/>
          <p:nvPr userDrawn="1"/>
        </p:nvSpPr>
        <p:spPr>
          <a:xfrm>
            <a:off x="6336197" y="6618549"/>
            <a:ext cx="255628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b="0" i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Copyright </a:t>
            </a:r>
            <a:r>
              <a:rPr lang="ja-JP" altLang="en-US" sz="900" b="1" dirty="0"/>
              <a:t>Ⓒ</a:t>
            </a:r>
            <a:r>
              <a:rPr lang="ja-JP" altLang="en-US" sz="900" b="1" baseline="0" dirty="0"/>
              <a:t> </a:t>
            </a:r>
            <a:r>
              <a:rPr lang="en-US" altLang="ja-JP" sz="900" b="0" i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2021 DATA HORIZON</a:t>
            </a:r>
            <a:r>
              <a:rPr lang="ja-JP" altLang="en-US" sz="900" b="0" i="0" baseline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 </a:t>
            </a:r>
            <a:r>
              <a:rPr lang="en-US" altLang="ja-JP" sz="900" b="0" i="0" baseline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CO.,LTD.</a:t>
            </a:r>
            <a:endParaRPr lang="en-US" altLang="ja-JP" sz="900" b="0" i="0" dirty="0">
              <a:solidFill>
                <a:srgbClr val="000000"/>
              </a:solidFill>
              <a:latin typeface="+mn-lt"/>
              <a:ea typeface="メイリオ"/>
              <a:cs typeface="メイリオ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21833642-5B8A-400C-852D-4CEF26195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5725" y="260649"/>
            <a:ext cx="8018276" cy="367906"/>
          </a:xfrm>
          <a:prstGeom prst="rect">
            <a:avLst/>
          </a:prstGeom>
        </p:spPr>
        <p:txBody>
          <a:bodyPr/>
          <a:lstStyle>
            <a:lvl1pPr algn="l"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en-US" altLang="ja-JP" dirty="0"/>
              <a:t>Ⅱ.</a:t>
            </a:r>
            <a:r>
              <a:rPr kumimoji="1" lang="ja-JP" altLang="en-US" dirty="0"/>
              <a:t>課題把握</a:t>
            </a:r>
          </a:p>
        </p:txBody>
      </p:sp>
    </p:spTree>
    <p:extLst>
      <p:ext uri="{BB962C8B-B14F-4D97-AF65-F5344CB8AC3E}">
        <p14:creationId xmlns:p14="http://schemas.microsoft.com/office/powerpoint/2010/main" val="1586191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（数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5144" y="5765832"/>
            <a:ext cx="408451" cy="365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タイトル 8"/>
          <p:cNvSpPr txBox="1">
            <a:spLocks/>
          </p:cNvSpPr>
          <p:nvPr userDrawn="1"/>
        </p:nvSpPr>
        <p:spPr>
          <a:xfrm>
            <a:off x="1066802" y="181800"/>
            <a:ext cx="3172599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/>
          </a:p>
        </p:txBody>
      </p:sp>
      <p:sp>
        <p:nvSpPr>
          <p:cNvPr id="16" name="スライド番号プレースホルダ 5"/>
          <p:cNvSpPr txBox="1">
            <a:spLocks/>
          </p:cNvSpPr>
          <p:nvPr userDrawn="1"/>
        </p:nvSpPr>
        <p:spPr>
          <a:xfrm>
            <a:off x="4283968" y="6561325"/>
            <a:ext cx="576064" cy="29311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400"/>
            </a:lvl1pPr>
          </a:lstStyle>
          <a:p>
            <a:pPr marL="0" marR="0" lvl="0" indent="0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D03D69-AE49-4224-9A40-A56055CF7861}" type="slidenum">
              <a:rPr kumimoji="1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72009" y="72009"/>
            <a:ext cx="9000492" cy="764703"/>
            <a:chOff x="72008" y="72009"/>
            <a:chExt cx="9000492" cy="764703"/>
          </a:xfrm>
        </p:grpSpPr>
        <p:sp>
          <p:nvSpPr>
            <p:cNvPr id="17" name="正方形/長方形 16"/>
            <p:cNvSpPr/>
            <p:nvPr userDrawn="1"/>
          </p:nvSpPr>
          <p:spPr>
            <a:xfrm>
              <a:off x="72008" y="72009"/>
              <a:ext cx="755576" cy="656691"/>
            </a:xfrm>
            <a:prstGeom prst="rect">
              <a:avLst/>
            </a:prstGeom>
            <a:solidFill>
              <a:srgbClr val="63C0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/>
              <a:endParaRPr kumimoji="1" lang="ja-JP" altLang="en-US" sz="1600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72008" y="440668"/>
              <a:ext cx="755576" cy="354008"/>
            </a:xfrm>
            <a:prstGeom prst="rect">
              <a:avLst/>
            </a:prstGeom>
            <a:solidFill>
              <a:srgbClr val="005B98"/>
            </a:solidFill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endParaRPr kumimoji="1" lang="en-US" altLang="ja-JP" sz="1100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cxnSp>
          <p:nvCxnSpPr>
            <p:cNvPr id="21" name="直線コネクタ 20"/>
            <p:cNvCxnSpPr/>
            <p:nvPr userDrawn="1"/>
          </p:nvCxnSpPr>
          <p:spPr>
            <a:xfrm>
              <a:off x="72008" y="780474"/>
              <a:ext cx="9000492" cy="1588"/>
            </a:xfrm>
            <a:prstGeom prst="line">
              <a:avLst/>
            </a:prstGeom>
            <a:ln w="19050" cap="flat" cmpd="sng" algn="ctr">
              <a:solidFill>
                <a:srgbClr val="005B98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 userDrawn="1"/>
          </p:nvSpPr>
          <p:spPr>
            <a:xfrm>
              <a:off x="78661" y="436602"/>
              <a:ext cx="6783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>
                  <a:solidFill>
                    <a:schemeClr val="bg1"/>
                  </a:solidFill>
                </a:rPr>
                <a:t>DATA</a:t>
              </a:r>
            </a:p>
            <a:p>
              <a:r>
                <a:rPr kumimoji="1" lang="en-US" altLang="ja-JP" sz="1000" dirty="0">
                  <a:solidFill>
                    <a:schemeClr val="bg1"/>
                  </a:solidFill>
                </a:rPr>
                <a:t>HORIZON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テキスト プレースホルダー 27"/>
          <p:cNvSpPr>
            <a:spLocks noGrp="1"/>
          </p:cNvSpPr>
          <p:nvPr>
            <p:ph type="body" sz="quarter" idx="14" hasCustomPrompt="1"/>
          </p:nvPr>
        </p:nvSpPr>
        <p:spPr>
          <a:xfrm>
            <a:off x="869105" y="983044"/>
            <a:ext cx="7447808" cy="2592387"/>
          </a:xfrm>
          <a:prstGeom prst="rect">
            <a:avLst/>
          </a:prstGeom>
        </p:spPr>
        <p:txBody>
          <a:bodyPr/>
          <a:lstStyle>
            <a:lvl1pPr marL="342892" indent="-342892">
              <a:lnSpc>
                <a:spcPts val="2400"/>
              </a:lnSpc>
              <a:buSzPct val="70000"/>
              <a:buFont typeface="+mj-lt"/>
              <a:buAutoNum type="arabicParenBoth"/>
              <a:defRPr sz="1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49252" indent="-273044">
              <a:lnSpc>
                <a:spcPts val="2400"/>
              </a:lnSpc>
              <a:buSzPct val="100000"/>
              <a:buFont typeface="+mj-ea"/>
              <a:buAutoNum type="circleNumDbPlain"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38150" indent="-177796">
              <a:lnSpc>
                <a:spcPts val="2400"/>
              </a:lnSpc>
              <a:buSzPct val="70000"/>
              <a:buFont typeface="+mj-lt"/>
              <a:buAutoNum type="alphaLcPeriod"/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625460" indent="0">
              <a:lnSpc>
                <a:spcPts val="2400"/>
              </a:lnSpc>
              <a:buNone/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あああああ</a:t>
            </a:r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1"/>
            <a:r>
              <a:rPr kumimoji="1" lang="ja-JP" altLang="en-US" dirty="0"/>
              <a:t>あああああ</a:t>
            </a:r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1"/>
            <a:endParaRPr kumimoji="1" lang="en-US" altLang="ja-JP" dirty="0"/>
          </a:p>
          <a:p>
            <a:pPr lvl="2"/>
            <a:r>
              <a:rPr kumimoji="1" lang="ja-JP" altLang="en-US" dirty="0"/>
              <a:t>あああああ</a:t>
            </a:r>
            <a:endParaRPr kumimoji="1" lang="en-US" altLang="ja-JP" dirty="0"/>
          </a:p>
          <a:p>
            <a:pPr lvl="2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33B2084-5BA7-43D2-B40F-2E18B45A4207}"/>
              </a:ext>
            </a:extLst>
          </p:cNvPr>
          <p:cNvSpPr/>
          <p:nvPr userDrawn="1"/>
        </p:nvSpPr>
        <p:spPr>
          <a:xfrm>
            <a:off x="6336197" y="6618549"/>
            <a:ext cx="255628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b="0" i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Copyright </a:t>
            </a:r>
            <a:r>
              <a:rPr lang="ja-JP" altLang="en-US" sz="900" b="1" dirty="0"/>
              <a:t>Ⓒ</a:t>
            </a:r>
            <a:r>
              <a:rPr lang="ja-JP" altLang="en-US" sz="900" b="1" baseline="0" dirty="0"/>
              <a:t> </a:t>
            </a:r>
            <a:r>
              <a:rPr lang="en-US" altLang="ja-JP" sz="900" b="0" i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2021 DATA HORIZON</a:t>
            </a:r>
            <a:r>
              <a:rPr lang="ja-JP" altLang="en-US" sz="900" b="0" i="0" baseline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 </a:t>
            </a:r>
            <a:r>
              <a:rPr lang="en-US" altLang="ja-JP" sz="900" b="0" i="0" baseline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CO.,LTD.</a:t>
            </a:r>
            <a:endParaRPr lang="en-US" altLang="ja-JP" sz="900" b="0" i="0" dirty="0">
              <a:solidFill>
                <a:srgbClr val="000000"/>
              </a:solidFill>
              <a:latin typeface="+mn-lt"/>
              <a:ea typeface="メイリオ"/>
              <a:cs typeface="メイリオ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1A9225E7-C2C3-4F02-89A1-A050279A9B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5725" y="260649"/>
            <a:ext cx="8018276" cy="367906"/>
          </a:xfrm>
          <a:prstGeom prst="rect">
            <a:avLst/>
          </a:prstGeom>
        </p:spPr>
        <p:txBody>
          <a:bodyPr/>
          <a:lstStyle>
            <a:lvl1pPr algn="l">
              <a:defRPr sz="20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kumimoji="1" lang="en-US" altLang="ja-JP" dirty="0"/>
              <a:t>Ⅱ.</a:t>
            </a:r>
            <a:r>
              <a:rPr kumimoji="1" lang="ja-JP" altLang="en-US" dirty="0"/>
              <a:t>課題把握</a:t>
            </a:r>
          </a:p>
        </p:txBody>
      </p:sp>
    </p:spTree>
    <p:extLst>
      <p:ext uri="{BB962C8B-B14F-4D97-AF65-F5344CB8AC3E}">
        <p14:creationId xmlns:p14="http://schemas.microsoft.com/office/powerpoint/2010/main" val="2715141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 userDrawn="1"/>
        </p:nvSpPr>
        <p:spPr>
          <a:xfrm>
            <a:off x="7344309" y="2488347"/>
            <a:ext cx="1907724" cy="25006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altLang="ja-JP" sz="1600" dirty="0">
                <a:solidFill>
                  <a:srgbClr val="0D38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DATA</a:t>
            </a:r>
            <a:r>
              <a:rPr lang="ja-JP" altLang="en-US" sz="1600" baseline="0" dirty="0">
                <a:solidFill>
                  <a:srgbClr val="0D38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600" dirty="0">
                <a:solidFill>
                  <a:srgbClr val="0D389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HORIZON</a:t>
            </a:r>
            <a:endParaRPr kumimoji="1" lang="ja-JP" altLang="en-US" sz="1600" dirty="0">
              <a:solidFill>
                <a:srgbClr val="0D389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0" name="直線コネクタ 9"/>
          <p:cNvCxnSpPr/>
          <p:nvPr userDrawn="1"/>
        </p:nvCxnSpPr>
        <p:spPr>
          <a:xfrm>
            <a:off x="0" y="2708920"/>
            <a:ext cx="4572000" cy="0"/>
          </a:xfrm>
          <a:prstGeom prst="line">
            <a:avLst/>
          </a:prstGeom>
          <a:ln w="57150">
            <a:solidFill>
              <a:srgbClr val="63C0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4572000" y="2708920"/>
            <a:ext cx="4572000" cy="0"/>
          </a:xfrm>
          <a:prstGeom prst="line">
            <a:avLst/>
          </a:prstGeom>
          <a:ln w="57150">
            <a:solidFill>
              <a:srgbClr val="005B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4283968" y="6561325"/>
            <a:ext cx="576064" cy="29311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400"/>
            </a:lvl1pPr>
          </a:lstStyle>
          <a:p>
            <a:pPr marL="0" marR="0" lvl="0" indent="0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D03D69-AE49-4224-9A40-A56055CF7861}" type="slidenum">
              <a:rPr kumimoji="1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874205" y="2852937"/>
            <a:ext cx="8018276" cy="367906"/>
          </a:xfrm>
          <a:prstGeom prst="rect">
            <a:avLst/>
          </a:prstGeom>
        </p:spPr>
        <p:txBody>
          <a:bodyPr/>
          <a:lstStyle>
            <a:lvl1pPr algn="l">
              <a:defRPr sz="2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25847600"/>
      </p:ext>
    </p:extLst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1" y="3"/>
            <a:ext cx="649300" cy="6857998"/>
          </a:xfrm>
          <a:prstGeom prst="rect">
            <a:avLst/>
          </a:prstGeom>
          <a:solidFill>
            <a:srgbClr val="63C0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/>
            <a:endParaRPr kumimoji="1" lang="ja-JP" altLang="en-US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-1735" y="3429000"/>
            <a:ext cx="649300" cy="3429000"/>
          </a:xfrm>
          <a:prstGeom prst="rect">
            <a:avLst/>
          </a:prstGeom>
          <a:solidFill>
            <a:srgbClr val="005B98"/>
          </a:solidFill>
          <a:effectLst/>
        </p:spPr>
        <p:txBody>
          <a:bodyPr wrap="square" lIns="36000" tIns="36000" rIns="36000" bIns="36000" rtlCol="0" anchor="b" anchorCtr="0">
            <a:noAutofit/>
          </a:bodyPr>
          <a:lstStyle/>
          <a:p>
            <a:pPr>
              <a:lnSpc>
                <a:spcPts val="1000"/>
              </a:lnSpc>
            </a:pPr>
            <a:endParaRPr kumimoji="1" lang="ja-JP" altLang="en-US" sz="1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-51547" y="6457891"/>
            <a:ext cx="678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chemeClr val="bg1"/>
                </a:solidFill>
              </a:rPr>
              <a:t>DATA</a:t>
            </a:r>
          </a:p>
          <a:p>
            <a:r>
              <a:rPr kumimoji="1" lang="en-US" altLang="ja-JP" sz="1000" dirty="0">
                <a:solidFill>
                  <a:schemeClr val="bg1"/>
                </a:solidFill>
              </a:rPr>
              <a:t>HORIZON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4283968" y="6561325"/>
            <a:ext cx="576064" cy="29311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400"/>
            </a:lvl1pPr>
          </a:lstStyle>
          <a:p>
            <a:pPr marL="0" marR="0" lvl="0" indent="0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D03D69-AE49-4224-9A40-A56055CF7861}" type="slidenum">
              <a:rPr kumimoji="1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73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D48462-85A2-4464-AF15-B8C01FDC8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45F340-70C1-42ED-9810-F4D94B9010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0AF91D-ABE1-4798-9F47-D98503DD8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727470-5B6C-4823-82C6-A794EBEDB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449A3D-72EE-42DA-9A61-6CDE0D1FC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1374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C3F98B-1FB2-48FF-8F53-B8F5C8830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0C11A8-8CA3-4569-90EE-19647BBA2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B35167-7DC8-4AE5-801A-539F9F76F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34000B-F133-4973-B3EC-237ABF28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571166-19EF-4D75-BC9D-5E4217CF5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56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660615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2B1599-179D-4D76-A266-378BAE45E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BA6AC6-4B72-42D3-B24B-D1A5C4166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965131-F740-444E-91F8-4E4FDFA4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3E0E21-2EE9-492F-AB5D-200CF79D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7FE22B-B0A6-4CC7-B10F-1A2BA33B5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8856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0C1DC-3E48-4B39-B7B8-56B781E01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2E83105-0C46-4BC5-BAA4-7B59CAAF6D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16F53C-D9C4-45A5-BF58-CB640FFF3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5A8A36-2006-4A8A-8254-626DB6D43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63BB6A-78F7-4406-8A11-8D18C6B05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BE2756-C453-4763-8B0A-DC05FBE1C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771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0451F9-9D39-4535-A1F3-E03C3B347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574294-A603-4CF3-AF09-7C126D129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F11224-6F1C-40A1-9582-F8077460F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075BCBA-24BD-4BC0-930B-D6A7AC9F95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105E92F-B3B0-4E6C-BF8E-5965292CC1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68A5F9E-1E71-4CC3-9115-937652B3F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F8B5526-7888-4438-9A03-EE5A8D09D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E228BC9-9C68-4828-93B3-D76E21209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7705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3D2839-6689-415A-B740-36346EC72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0E90898-5A08-420A-96F9-A7D6DE389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A2CED24-E0C5-4C0F-8D9A-E67A4304E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157274-BA22-444D-8916-18ADFAC0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72299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2CC518F-8F7A-449F-97E3-1EB4897A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78627E-B891-4EFC-B889-D33113154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D8180D-63C8-48D7-93C0-92FD41F5E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664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67464A-6E1F-4EA2-90B6-36D8313C1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01CFF4-96C1-4BC3-A5D9-1E0E2B0EB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B064F2-AA66-46CF-89A6-C6E14FDB9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B4AD09-75EA-40C8-B3C3-C6AB8D10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CCE7B15-E288-4113-AD05-C660C2826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16FC95-358A-4E0E-A519-A9A2D4670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7866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DD7B2D-B3BC-41E8-9F77-31DA91F07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A2F1579-4E84-4233-9CEF-C59596F37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53E688-B0FC-40FC-88F3-EB01633E1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E6D4AD-23A7-4E70-8F23-1F95600AC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21B8F8-5A4E-4E62-B302-313204BA4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DA21FE-19E4-4B17-B9A2-866836123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3673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EAFF55-1457-4F83-B065-482E0274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ECD527-3C7B-4072-A65A-F267FBF96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F2FD75-A874-4AC7-A2B4-3DB76E18E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F167F4-3DD8-47EF-8C0B-0ED22AB7C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5ACA42-BE1A-4BD1-B015-18B1F8BF8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6595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7CF5DAE-1F68-4ED0-836C-698617EA85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C19A934-81D7-40B9-9A63-FD98951E17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E1DBCF-2C3C-4A93-A420-FA650660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7708AA-C386-4C4E-B72D-8E99ECE34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B7A4FD-2B7E-458B-B5FA-272B4792A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630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（箇条書き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5144" y="5765832"/>
            <a:ext cx="408451" cy="365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テキスト プレースホルダー 27"/>
          <p:cNvSpPr>
            <a:spLocks noGrp="1"/>
          </p:cNvSpPr>
          <p:nvPr>
            <p:ph type="body" sz="quarter" idx="14" hasCustomPrompt="1"/>
          </p:nvPr>
        </p:nvSpPr>
        <p:spPr>
          <a:xfrm>
            <a:off x="869105" y="983044"/>
            <a:ext cx="7483315" cy="2592387"/>
          </a:xfrm>
          <a:prstGeom prst="rect">
            <a:avLst/>
          </a:prstGeom>
        </p:spPr>
        <p:txBody>
          <a:bodyPr lIns="90000" rIns="36000"/>
          <a:lstStyle>
            <a:lvl1pPr marL="0" indent="0">
              <a:buNone/>
              <a:defRPr sz="1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 sz="1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 sz="1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・マスター テキストの書式設定</a:t>
            </a:r>
          </a:p>
        </p:txBody>
      </p:sp>
      <p:sp>
        <p:nvSpPr>
          <p:cNvPr id="15" name="タイトル 8"/>
          <p:cNvSpPr txBox="1">
            <a:spLocks/>
          </p:cNvSpPr>
          <p:nvPr userDrawn="1"/>
        </p:nvSpPr>
        <p:spPr>
          <a:xfrm>
            <a:off x="1066802" y="181800"/>
            <a:ext cx="3172599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/>
          </a:p>
        </p:txBody>
      </p:sp>
      <p:sp>
        <p:nvSpPr>
          <p:cNvPr id="16" name="スライド番号プレースホルダ 5"/>
          <p:cNvSpPr txBox="1">
            <a:spLocks/>
          </p:cNvSpPr>
          <p:nvPr userDrawn="1"/>
        </p:nvSpPr>
        <p:spPr>
          <a:xfrm>
            <a:off x="4283968" y="6561325"/>
            <a:ext cx="576064" cy="29311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400"/>
            </a:lvl1pPr>
          </a:lstStyle>
          <a:p>
            <a:pPr marL="0" marR="0" lvl="0" indent="0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D03D69-AE49-4224-9A40-A56055CF7861}" type="slidenum">
              <a:rPr kumimoji="1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6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52010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07461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03843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04832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94807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69272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95329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AB74B-0937-4F30-A1C0-A3883B3299A9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DE421-4CF9-44DC-9903-E852191C77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15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662" r:id="rId14"/>
    <p:sldLayoutId id="2147483668" r:id="rId15"/>
    <p:sldLayoutId id="2147483664" r:id="rId16"/>
    <p:sldLayoutId id="2147483667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3F0E880-E62E-4198-B285-965F7ADC0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3503B8E-A650-4389-8DC1-F883B0635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52056D-DC38-48B3-8F38-91DD5CCDA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22CA-FD47-4A43-9B6D-1E3FCBCC657B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6DDA94-DF70-4B4D-A1B6-37485066DE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18376E-21AD-47C1-A4D3-9C196750D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EAF3C-36E6-48A7-8F3B-40B86D6B7DE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1AB152A-889E-4963-BF17-BD27B57CB64A}"/>
              </a:ext>
            </a:extLst>
          </p:cNvPr>
          <p:cNvSpPr txBox="1">
            <a:spLocks/>
          </p:cNvSpPr>
          <p:nvPr userDrawn="1"/>
        </p:nvSpPr>
        <p:spPr>
          <a:xfrm>
            <a:off x="4283968" y="6561325"/>
            <a:ext cx="576064" cy="293117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400"/>
            </a:lvl1pPr>
          </a:lstStyle>
          <a:p>
            <a:pPr marL="0" marR="0" lvl="0" indent="0" algn="ctr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D03D69-AE49-4224-9A40-A56055CF7861}" type="slidenum">
              <a:rPr kumimoji="1" lang="ja-JP" alt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3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350E04B-A7E6-4B72-86C9-A18F311DDD69}"/>
              </a:ext>
            </a:extLst>
          </p:cNvPr>
          <p:cNvGrpSpPr/>
          <p:nvPr userDrawn="1"/>
        </p:nvGrpSpPr>
        <p:grpSpPr>
          <a:xfrm>
            <a:off x="72009" y="72009"/>
            <a:ext cx="9000492" cy="764703"/>
            <a:chOff x="72008" y="72009"/>
            <a:chExt cx="9000492" cy="764703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ED870D2F-1451-4D57-86F9-8E9EFE91A307}"/>
                </a:ext>
              </a:extLst>
            </p:cNvPr>
            <p:cNvSpPr/>
            <p:nvPr userDrawn="1"/>
          </p:nvSpPr>
          <p:spPr>
            <a:xfrm>
              <a:off x="72008" y="72009"/>
              <a:ext cx="755576" cy="656691"/>
            </a:xfrm>
            <a:prstGeom prst="rect">
              <a:avLst/>
            </a:prstGeom>
            <a:solidFill>
              <a:srgbClr val="63C0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/>
              <a:endParaRPr kumimoji="1" lang="ja-JP" altLang="en-US" sz="1600" dirty="0">
                <a:solidFill>
                  <a:schemeClr val="tx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1B254BE7-3362-4BA0-9A93-F8034CF8C242}"/>
                </a:ext>
              </a:extLst>
            </p:cNvPr>
            <p:cNvSpPr txBox="1"/>
            <p:nvPr userDrawn="1"/>
          </p:nvSpPr>
          <p:spPr>
            <a:xfrm>
              <a:off x="72008" y="440668"/>
              <a:ext cx="755576" cy="354008"/>
            </a:xfrm>
            <a:prstGeom prst="rect">
              <a:avLst/>
            </a:prstGeom>
            <a:solidFill>
              <a:srgbClr val="005B98"/>
            </a:solidFill>
            <a:effectLst/>
          </p:spPr>
          <p:txBody>
            <a:bodyPr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endParaRPr kumimoji="1" lang="en-US" altLang="ja-JP" sz="1100" dirty="0">
                <a:solidFill>
                  <a:schemeClr val="bg1">
                    <a:lumMod val="95000"/>
                  </a:schemeClr>
                </a:solidFill>
              </a:endParaRPr>
            </a:p>
            <a:p>
              <a:pPr>
                <a:lnSpc>
                  <a:spcPts val="1000"/>
                </a:lnSpc>
              </a:pPr>
              <a:endParaRPr kumimoji="1" lang="ja-JP" altLang="en-US" sz="11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9926F2A9-3BE4-4238-B140-BF051565D2EA}"/>
                </a:ext>
              </a:extLst>
            </p:cNvPr>
            <p:cNvCxnSpPr/>
            <p:nvPr userDrawn="1"/>
          </p:nvCxnSpPr>
          <p:spPr>
            <a:xfrm>
              <a:off x="72008" y="780474"/>
              <a:ext cx="9000492" cy="1588"/>
            </a:xfrm>
            <a:prstGeom prst="line">
              <a:avLst/>
            </a:prstGeom>
            <a:ln w="19050" cap="flat" cmpd="sng" algn="ctr">
              <a:solidFill>
                <a:srgbClr val="005B98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BF80C623-9E4F-47A2-A4CC-E3E4E8D75023}"/>
                </a:ext>
              </a:extLst>
            </p:cNvPr>
            <p:cNvSpPr txBox="1"/>
            <p:nvPr userDrawn="1"/>
          </p:nvSpPr>
          <p:spPr>
            <a:xfrm>
              <a:off x="78661" y="436602"/>
              <a:ext cx="67839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00" dirty="0">
                  <a:solidFill>
                    <a:schemeClr val="bg1"/>
                  </a:solidFill>
                </a:rPr>
                <a:t>DATA</a:t>
              </a:r>
            </a:p>
            <a:p>
              <a:r>
                <a:rPr kumimoji="1" lang="en-US" altLang="ja-JP" sz="1000" dirty="0">
                  <a:solidFill>
                    <a:schemeClr val="bg1"/>
                  </a:solidFill>
                </a:rPr>
                <a:t>HORIZON</a:t>
              </a:r>
              <a:endParaRPr kumimoji="1" lang="ja-JP" altLang="en-US" sz="1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3" name="タイトル 1">
            <a:extLst>
              <a:ext uri="{FF2B5EF4-FFF2-40B4-BE49-F238E27FC236}">
                <a16:creationId xmlns:a16="http://schemas.microsoft.com/office/drawing/2014/main" id="{EB19E6AD-ACFD-4E15-A99A-C4A70356F002}"/>
              </a:ext>
            </a:extLst>
          </p:cNvPr>
          <p:cNvSpPr txBox="1">
            <a:spLocks/>
          </p:cNvSpPr>
          <p:nvPr userDrawn="1"/>
        </p:nvSpPr>
        <p:spPr>
          <a:xfrm>
            <a:off x="1125725" y="260649"/>
            <a:ext cx="8018276" cy="3679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en-US" altLang="ja-JP"/>
              <a:t>Ⅱ.</a:t>
            </a:r>
            <a:r>
              <a:rPr lang="ja-JP" altLang="en-US"/>
              <a:t>課題把握</a:t>
            </a:r>
            <a:endParaRPr lang="ja-JP" altLang="en-US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4AAB03A-0958-4383-88AF-E1003DAE07A6}"/>
              </a:ext>
            </a:extLst>
          </p:cNvPr>
          <p:cNvSpPr/>
          <p:nvPr userDrawn="1"/>
        </p:nvSpPr>
        <p:spPr>
          <a:xfrm>
            <a:off x="6336197" y="6618549"/>
            <a:ext cx="255628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b="0" i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Copyright </a:t>
            </a:r>
            <a:r>
              <a:rPr lang="ja-JP" altLang="en-US" sz="900" b="1" dirty="0"/>
              <a:t>Ⓒ</a:t>
            </a:r>
            <a:r>
              <a:rPr lang="ja-JP" altLang="en-US" sz="900" b="1" baseline="0" dirty="0"/>
              <a:t> </a:t>
            </a:r>
            <a:r>
              <a:rPr lang="en-US" altLang="ja-JP" sz="900" b="0" i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2021 DATA HORIZON</a:t>
            </a:r>
            <a:r>
              <a:rPr lang="ja-JP" altLang="en-US" sz="900" b="0" i="0" baseline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 </a:t>
            </a:r>
            <a:r>
              <a:rPr lang="en-US" altLang="ja-JP" sz="900" b="0" i="0" baseline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CO.,LTD.</a:t>
            </a:r>
            <a:endParaRPr lang="en-US" altLang="ja-JP" sz="900" b="0" i="0" dirty="0">
              <a:solidFill>
                <a:srgbClr val="000000"/>
              </a:solidFill>
              <a:latin typeface="+mn-lt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51982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5CE4AC-AE39-418D-A287-B12BE95CA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8C8E34-5869-4E68-A2F9-1CAFE44D4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56FDAD-46EF-494D-942F-7A48B0709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31B81-AF3C-498A-AC85-66BDD4F2587A}" type="datetimeFigureOut">
              <a:rPr kumimoji="1" lang="ja-JP" altLang="en-US" smtClean="0"/>
              <a:t>2023/1/13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AD913F-2901-4071-811A-8E50D670A6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51BBB7-8CD8-449A-BF5B-CC0FA944AD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E86FC-A74F-441A-81D7-E066A186AC4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E6BF4D8-71F5-4601-A732-B1D029629A8D}"/>
              </a:ext>
            </a:extLst>
          </p:cNvPr>
          <p:cNvSpPr/>
          <p:nvPr userDrawn="1"/>
        </p:nvSpPr>
        <p:spPr>
          <a:xfrm>
            <a:off x="6336197" y="6618549"/>
            <a:ext cx="255628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900" b="0" i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Copyright </a:t>
            </a:r>
            <a:r>
              <a:rPr lang="ja-JP" altLang="en-US" sz="900" b="1" dirty="0"/>
              <a:t>Ⓒ</a:t>
            </a:r>
            <a:r>
              <a:rPr lang="ja-JP" altLang="en-US" sz="900" b="1" baseline="0" dirty="0"/>
              <a:t> </a:t>
            </a:r>
            <a:r>
              <a:rPr lang="en-US" altLang="ja-JP" sz="900" b="0" i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2021 DATA HORIZON</a:t>
            </a:r>
            <a:r>
              <a:rPr lang="ja-JP" altLang="en-US" sz="900" b="0" i="0" baseline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 </a:t>
            </a:r>
            <a:r>
              <a:rPr lang="en-US" altLang="ja-JP" sz="900" b="0" i="0" baseline="0" dirty="0">
                <a:solidFill>
                  <a:srgbClr val="000000"/>
                </a:solidFill>
                <a:latin typeface="+mn-lt"/>
                <a:ea typeface="メイリオ"/>
                <a:cs typeface="メイリオ"/>
              </a:rPr>
              <a:t>CO.,LTD.</a:t>
            </a:r>
            <a:endParaRPr lang="en-US" altLang="ja-JP" sz="900" b="0" i="0" dirty="0">
              <a:solidFill>
                <a:srgbClr val="000000"/>
              </a:solidFill>
              <a:latin typeface="+mn-lt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242154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8.emf"/><Relationship Id="rId4" Type="http://schemas.openxmlformats.org/officeDocument/2006/relationships/image" Target="../media/image3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2.emf"/><Relationship Id="rId4" Type="http://schemas.openxmlformats.org/officeDocument/2006/relationships/image" Target="../media/image4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6.emf"/><Relationship Id="rId4" Type="http://schemas.openxmlformats.org/officeDocument/2006/relationships/image" Target="../media/image4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0.emf"/><Relationship Id="rId4" Type="http://schemas.openxmlformats.org/officeDocument/2006/relationships/image" Target="../media/image4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4.emf"/><Relationship Id="rId4" Type="http://schemas.openxmlformats.org/officeDocument/2006/relationships/image" Target="../media/image5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8.emf"/><Relationship Id="rId4" Type="http://schemas.openxmlformats.org/officeDocument/2006/relationships/image" Target="../media/image5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emf"/><Relationship Id="rId2" Type="http://schemas.openxmlformats.org/officeDocument/2006/relationships/image" Target="../media/image59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2.emf"/><Relationship Id="rId4" Type="http://schemas.openxmlformats.org/officeDocument/2006/relationships/image" Target="../media/image6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emf"/><Relationship Id="rId2" Type="http://schemas.openxmlformats.org/officeDocument/2006/relationships/image" Target="../media/image63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6.emf"/><Relationship Id="rId4" Type="http://schemas.openxmlformats.org/officeDocument/2006/relationships/image" Target="../media/image65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2" Type="http://schemas.openxmlformats.org/officeDocument/2006/relationships/image" Target="../media/image67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0.emf"/><Relationship Id="rId4" Type="http://schemas.openxmlformats.org/officeDocument/2006/relationships/image" Target="../media/image6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emf"/><Relationship Id="rId2" Type="http://schemas.openxmlformats.org/officeDocument/2006/relationships/image" Target="../media/image71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4.emf"/><Relationship Id="rId4" Type="http://schemas.openxmlformats.org/officeDocument/2006/relationships/image" Target="../media/image7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emf"/><Relationship Id="rId2" Type="http://schemas.openxmlformats.org/officeDocument/2006/relationships/image" Target="../media/image75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8.emf"/><Relationship Id="rId4" Type="http://schemas.openxmlformats.org/officeDocument/2006/relationships/image" Target="../media/image7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emf"/><Relationship Id="rId2" Type="http://schemas.openxmlformats.org/officeDocument/2006/relationships/image" Target="../media/image79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2.emf"/><Relationship Id="rId4" Type="http://schemas.openxmlformats.org/officeDocument/2006/relationships/image" Target="../media/image81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emf"/><Relationship Id="rId2" Type="http://schemas.openxmlformats.org/officeDocument/2006/relationships/image" Target="../media/image83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6.emf"/><Relationship Id="rId4" Type="http://schemas.openxmlformats.org/officeDocument/2006/relationships/image" Target="../media/image8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emf"/><Relationship Id="rId2" Type="http://schemas.openxmlformats.org/officeDocument/2006/relationships/image" Target="../media/image87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0.emf"/><Relationship Id="rId4" Type="http://schemas.openxmlformats.org/officeDocument/2006/relationships/image" Target="../media/image89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emf"/><Relationship Id="rId2" Type="http://schemas.openxmlformats.org/officeDocument/2006/relationships/image" Target="../media/image91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4.emf"/><Relationship Id="rId4" Type="http://schemas.openxmlformats.org/officeDocument/2006/relationships/image" Target="../media/image9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emf"/><Relationship Id="rId2" Type="http://schemas.openxmlformats.org/officeDocument/2006/relationships/image" Target="../media/image95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8.emf"/><Relationship Id="rId4" Type="http://schemas.openxmlformats.org/officeDocument/2006/relationships/image" Target="../media/image97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emf"/><Relationship Id="rId2" Type="http://schemas.openxmlformats.org/officeDocument/2006/relationships/image" Target="../media/image99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2.emf"/><Relationship Id="rId4" Type="http://schemas.openxmlformats.org/officeDocument/2006/relationships/image" Target="../media/image101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emf"/><Relationship Id="rId2" Type="http://schemas.openxmlformats.org/officeDocument/2006/relationships/image" Target="../media/image103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6.emf"/><Relationship Id="rId4" Type="http://schemas.openxmlformats.org/officeDocument/2006/relationships/image" Target="../media/image105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emf"/><Relationship Id="rId2" Type="http://schemas.openxmlformats.org/officeDocument/2006/relationships/image" Target="../media/image107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0.emf"/><Relationship Id="rId4" Type="http://schemas.openxmlformats.org/officeDocument/2006/relationships/image" Target="../media/image109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emf"/><Relationship Id="rId2" Type="http://schemas.openxmlformats.org/officeDocument/2006/relationships/image" Target="../media/image111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4.emf"/><Relationship Id="rId4" Type="http://schemas.openxmlformats.org/officeDocument/2006/relationships/image" Target="../media/image113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emf"/><Relationship Id="rId2" Type="http://schemas.openxmlformats.org/officeDocument/2006/relationships/image" Target="../media/image115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18.emf"/><Relationship Id="rId4" Type="http://schemas.openxmlformats.org/officeDocument/2006/relationships/image" Target="../media/image117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emf"/><Relationship Id="rId2" Type="http://schemas.openxmlformats.org/officeDocument/2006/relationships/image" Target="../media/image119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2.emf"/><Relationship Id="rId4" Type="http://schemas.openxmlformats.org/officeDocument/2006/relationships/image" Target="../media/image121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emf"/><Relationship Id="rId2" Type="http://schemas.openxmlformats.org/officeDocument/2006/relationships/image" Target="../media/image123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6.emf"/><Relationship Id="rId4" Type="http://schemas.openxmlformats.org/officeDocument/2006/relationships/image" Target="../media/image125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emf"/><Relationship Id="rId2" Type="http://schemas.openxmlformats.org/officeDocument/2006/relationships/image" Target="../media/image127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0.emf"/><Relationship Id="rId4" Type="http://schemas.openxmlformats.org/officeDocument/2006/relationships/image" Target="../media/image129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emf"/><Relationship Id="rId2" Type="http://schemas.openxmlformats.org/officeDocument/2006/relationships/image" Target="../media/image131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4.emf"/><Relationship Id="rId4" Type="http://schemas.openxmlformats.org/officeDocument/2006/relationships/image" Target="../media/image133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emf"/><Relationship Id="rId2" Type="http://schemas.openxmlformats.org/officeDocument/2006/relationships/image" Target="../media/image135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8.emf"/><Relationship Id="rId4" Type="http://schemas.openxmlformats.org/officeDocument/2006/relationships/image" Target="../media/image137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emf"/><Relationship Id="rId2" Type="http://schemas.openxmlformats.org/officeDocument/2006/relationships/image" Target="../media/image139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2.emf"/><Relationship Id="rId4" Type="http://schemas.openxmlformats.org/officeDocument/2006/relationships/image" Target="../media/image141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emf"/><Relationship Id="rId2" Type="http://schemas.openxmlformats.org/officeDocument/2006/relationships/image" Target="../media/image143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6.emf"/><Relationship Id="rId4" Type="http://schemas.openxmlformats.org/officeDocument/2006/relationships/image" Target="../media/image145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emf"/><Relationship Id="rId2" Type="http://schemas.openxmlformats.org/officeDocument/2006/relationships/image" Target="../media/image147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0.emf"/><Relationship Id="rId4" Type="http://schemas.openxmlformats.org/officeDocument/2006/relationships/image" Target="../media/image14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emf"/><Relationship Id="rId2" Type="http://schemas.openxmlformats.org/officeDocument/2006/relationships/image" Target="../media/image151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4.emf"/><Relationship Id="rId4" Type="http://schemas.openxmlformats.org/officeDocument/2006/relationships/image" Target="../media/image153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emf"/><Relationship Id="rId2" Type="http://schemas.openxmlformats.org/officeDocument/2006/relationships/image" Target="../media/image155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8.emf"/><Relationship Id="rId4" Type="http://schemas.openxmlformats.org/officeDocument/2006/relationships/image" Target="../media/image157.e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emf"/><Relationship Id="rId2" Type="http://schemas.openxmlformats.org/officeDocument/2006/relationships/image" Target="../media/image159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2.emf"/><Relationship Id="rId4" Type="http://schemas.openxmlformats.org/officeDocument/2006/relationships/image" Target="../media/image161.e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emf"/><Relationship Id="rId2" Type="http://schemas.openxmlformats.org/officeDocument/2006/relationships/image" Target="../media/image163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6.emf"/><Relationship Id="rId4" Type="http://schemas.openxmlformats.org/officeDocument/2006/relationships/image" Target="../media/image165.e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emf"/><Relationship Id="rId2" Type="http://schemas.openxmlformats.org/officeDocument/2006/relationships/image" Target="../media/image167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0.emf"/><Relationship Id="rId4" Type="http://schemas.openxmlformats.org/officeDocument/2006/relationships/image" Target="../media/image169.e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2.emf"/><Relationship Id="rId2" Type="http://schemas.openxmlformats.org/officeDocument/2006/relationships/image" Target="../media/image171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74.emf"/><Relationship Id="rId4" Type="http://schemas.openxmlformats.org/officeDocument/2006/relationships/image" Target="../media/image17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 2">
            <a:extLst>
              <a:ext uri="{FF2B5EF4-FFF2-40B4-BE49-F238E27FC236}">
                <a16:creationId xmlns:a16="http://schemas.microsoft.com/office/drawing/2014/main" id="{8B9AB567-6E8B-4D78-8907-7EA94CFF1D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kumimoji="1" lang="en-US" altLang="ja-JP" dirty="0">
                <a:latin typeface="+mn-ea"/>
                <a:ea typeface="+mn-ea"/>
              </a:rPr>
              <a:t>2023</a:t>
            </a:r>
            <a:r>
              <a:rPr kumimoji="1" lang="ja-JP" altLang="en-US" dirty="0">
                <a:latin typeface="+mn-ea"/>
                <a:ea typeface="+mn-ea"/>
              </a:rPr>
              <a:t>年</a:t>
            </a:r>
            <a:r>
              <a:rPr lang="en-US" altLang="ja-JP" dirty="0">
                <a:latin typeface="+mn-ea"/>
                <a:ea typeface="+mn-ea"/>
              </a:rPr>
              <a:t>1</a:t>
            </a:r>
            <a:r>
              <a:rPr kumimoji="1" lang="ja-JP" altLang="en-US" dirty="0">
                <a:latin typeface="+mn-ea"/>
                <a:ea typeface="+mn-ea"/>
              </a:rPr>
              <a:t>月</a:t>
            </a:r>
            <a:r>
              <a:rPr lang="en-US" altLang="ja-JP" dirty="0">
                <a:latin typeface="+mn-ea"/>
                <a:ea typeface="+mn-ea"/>
              </a:rPr>
              <a:t>13</a:t>
            </a:r>
            <a:r>
              <a:rPr kumimoji="1" lang="ja-JP" altLang="en-US" dirty="0">
                <a:latin typeface="+mn-ea"/>
                <a:ea typeface="+mn-ea"/>
              </a:rPr>
              <a:t>日</a:t>
            </a:r>
          </a:p>
        </p:txBody>
      </p:sp>
      <p:sp>
        <p:nvSpPr>
          <p:cNvPr id="17" name="タイトル 3">
            <a:extLst>
              <a:ext uri="{FF2B5EF4-FFF2-40B4-BE49-F238E27FC236}">
                <a16:creationId xmlns:a16="http://schemas.microsoft.com/office/drawing/2014/main" id="{C732672B-111B-4320-88B3-3CAA1AF9DD28}"/>
              </a:ext>
            </a:extLst>
          </p:cNvPr>
          <p:cNvSpPr txBox="1">
            <a:spLocks/>
          </p:cNvSpPr>
          <p:nvPr/>
        </p:nvSpPr>
        <p:spPr>
          <a:xfrm>
            <a:off x="827585" y="2564903"/>
            <a:ext cx="7489329" cy="104411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rgbClr val="58656E"/>
                </a:solidFill>
                <a:latin typeface="メイリオ" panose="020B0604030504040204" pitchFamily="50" charset="-128"/>
                <a:ea typeface="+mj-ea"/>
                <a:cs typeface="+mj-cs"/>
              </a:defRPr>
            </a:lvl1pPr>
          </a:lstStyle>
          <a:p>
            <a:endParaRPr lang="ja-JP" altLang="en-US" sz="2400" dirty="0">
              <a:ea typeface="メイリオ" panose="020B0604030504040204" pitchFamily="50" charset="-128"/>
            </a:endParaRPr>
          </a:p>
        </p:txBody>
      </p:sp>
      <p:sp>
        <p:nvSpPr>
          <p:cNvPr id="9" name="タイトル 3">
            <a:extLst>
              <a:ext uri="{FF2B5EF4-FFF2-40B4-BE49-F238E27FC236}">
                <a16:creationId xmlns:a16="http://schemas.microsoft.com/office/drawing/2014/main" id="{228A0992-0225-4CE4-8211-12D74B3ED4B8}"/>
              </a:ext>
            </a:extLst>
          </p:cNvPr>
          <p:cNvSpPr txBox="1">
            <a:spLocks/>
          </p:cNvSpPr>
          <p:nvPr/>
        </p:nvSpPr>
        <p:spPr>
          <a:xfrm>
            <a:off x="791580" y="2006841"/>
            <a:ext cx="7628881" cy="2160240"/>
          </a:xfrm>
          <a:prstGeom prst="rect">
            <a:avLst/>
          </a:prstGeom>
        </p:spPr>
        <p:txBody>
          <a:bodyPr/>
          <a:lstStyle>
            <a:lvl1pPr algn="ctr" defTabSz="914378" rtl="0" eaLnBrk="1" latinLnBrk="0" hangingPunct="1"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  <a:cs typeface="メイリオ" panose="020B0604030504040204" pitchFamily="50" charset="-128"/>
              </a:rPr>
              <a:t>大阪府後期高齢者医療広域連合様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  <a:cs typeface="メイリオ" panose="020B0604030504040204" pitchFamily="50" charset="-128"/>
              </a:rPr>
            </a:b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  <a:cs typeface="メイリオ" panose="020B0604030504040204" pitchFamily="50" charset="-128"/>
              </a:rPr>
              <a:t>分析関連補足資料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  <a:cs typeface="メイリオ" panose="020B0604030504040204" pitchFamily="50" charset="-128"/>
              </a:rPr>
            </a:b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  <a:cs typeface="メイリオ" panose="020B0604030504040204" pitchFamily="50" charset="-128"/>
              </a:rPr>
              <a:t>(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  <a:cs typeface="メイリオ" panose="020B0604030504040204" pitchFamily="50" charset="-128"/>
              </a:rPr>
              <a:t>令和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  <a:cs typeface="メイリオ" panose="020B0604030504040204" pitchFamily="50" charset="-128"/>
              </a:rPr>
              <a:t>4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  <a:cs typeface="メイリオ" panose="020B0604030504040204" pitchFamily="50" charset="-128"/>
              </a:rPr>
              <a:t>年度事業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  <a:cs typeface="メイリオ" panose="020B0604030504040204" pitchFamily="50" charset="-128"/>
              </a:rPr>
              <a:t>)</a:t>
            </a:r>
            <a:b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ea"/>
                <a:ea typeface="+mn-ea"/>
                <a:cs typeface="メイリオ" panose="020B0604030504040204" pitchFamily="50" charset="-128"/>
              </a:rPr>
            </a:b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6A43B15-5B81-4B4A-B94F-36F815B38129}"/>
              </a:ext>
            </a:extLst>
          </p:cNvPr>
          <p:cNvSpPr txBox="1"/>
          <p:nvPr/>
        </p:nvSpPr>
        <p:spPr>
          <a:xfrm>
            <a:off x="3023828" y="3275111"/>
            <a:ext cx="30963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latin typeface="+mn-ea"/>
              </a:rPr>
              <a:t>～</a:t>
            </a:r>
            <a:r>
              <a:rPr lang="en-US" altLang="ja-JP" sz="1600" dirty="0">
                <a:latin typeface="+mn-ea"/>
              </a:rPr>
              <a:t>43</a:t>
            </a:r>
            <a:r>
              <a:rPr lang="ja-JP" altLang="en-US" sz="1600" dirty="0">
                <a:latin typeface="+mn-ea"/>
              </a:rPr>
              <a:t>市町村の傾向について～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8316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３．高額レセプト医療費割合</a:t>
            </a:r>
            <a:r>
              <a:rPr kumimoji="1" lang="en-US" altLang="ja-JP" sz="1600" dirty="0"/>
              <a:t>(</a:t>
            </a:r>
            <a:r>
              <a:rPr kumimoji="1" lang="ja-JP" altLang="en-US" sz="1600" dirty="0"/>
              <a:t>総医療費に占める高額レセプトの割合</a:t>
            </a:r>
            <a:r>
              <a:rPr kumimoji="1" lang="en-US" altLang="ja-JP" sz="1600" dirty="0"/>
              <a:t>)</a:t>
            </a:r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610A11B9-DAF0-37A3-1CB8-140844E34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590" y="4047326"/>
            <a:ext cx="4155337" cy="1908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9E85A86-C38A-6E1E-8D61-DC1DF8FC3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6074" y="4047326"/>
            <a:ext cx="4195369" cy="1908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6351575-1450-DC7C-C461-5AA1C55967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590" y="1461400"/>
            <a:ext cx="4130135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0292ADA-DF59-6C3F-A40B-30023C513F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6074" y="1460341"/>
            <a:ext cx="4166406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28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４．生活習慣病にかかる医療費等の状況＿患者割合</a:t>
            </a:r>
          </a:p>
          <a:p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D817390D-AD3C-0581-F35B-727331820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656" y="1467068"/>
            <a:ext cx="4143672" cy="21600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89D1B51F-2DDB-4F9F-239A-BEE5D26617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49388"/>
            <a:ext cx="4143672" cy="2160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C4D27A1-DB0F-8A31-055F-EB0571D38C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577" y="4053715"/>
            <a:ext cx="4171751" cy="1908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7E12E52-FF92-9079-FF27-2B69F37842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53715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39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４．生活習慣病にかかる医療費等の状況＿患者一人当たりの生活習慣病医療費</a:t>
            </a:r>
          </a:p>
          <a:p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2FF78E9-805A-F548-3956-D7E439193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1455270"/>
            <a:ext cx="4143672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BADB715-0155-246F-A073-0A0605DE0B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55270"/>
            <a:ext cx="4143672" cy="2160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DA72192-CD2D-A3BD-1907-19AF85E950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26" y="4041280"/>
            <a:ext cx="4143672" cy="1908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5B02854-7AD7-22B4-C9D9-9D508B9325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34150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14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４．生活習慣病にかかる医療費等の状況＿被保険者一人当たりの生活習慣病医療費</a:t>
            </a:r>
          </a:p>
          <a:p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A669971D-607F-34A1-F592-9A7704415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815" y="1456386"/>
            <a:ext cx="4143672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CCD92B9-0A4C-F74B-390E-572375D96C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56386"/>
            <a:ext cx="4143672" cy="2160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DC07418-6499-176D-86AC-B5F2A72A97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888" y="4041750"/>
            <a:ext cx="4138600" cy="1908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4C5F1CC-E608-40D9-CBB9-0A2C5F3FFE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41950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622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４．生活習慣病にかかる医療費等の状況＿年齢調整後被保険者一人当たりの生活習慣病医療費</a:t>
            </a:r>
          </a:p>
          <a:p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7C83FA0-3E93-0C11-1E1F-A72CD8CF9B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1449388"/>
            <a:ext cx="4143672" cy="2160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C59DD626-044C-D73F-BC84-1443D59A2F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49388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87757CA5-8F73-FAD3-BCCA-5D77647FAA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142" y="4041280"/>
            <a:ext cx="4143673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95EF200-5B20-5462-D082-26005A92E6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7" y="4041280"/>
            <a:ext cx="4143673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296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/>
              <a:t>５．歯科医療費の状況＿被保険者一人当たり歯科医療費</a:t>
            </a:r>
          </a:p>
          <a:p>
            <a:pPr algn="l"/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E5969F3-B353-102F-5C91-6DB3058EF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1449388"/>
            <a:ext cx="4143672" cy="2160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F6C37DB-F92B-D6A3-BA4C-250893256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42465"/>
            <a:ext cx="4143672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4DF2EFB-E223-82D7-4C25-7CED7EB677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772" y="4041280"/>
            <a:ext cx="4133725" cy="1908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856B776-0F7C-9B24-4B89-9FDB7E89D0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8755" y="4040918"/>
            <a:ext cx="4133725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249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/>
              <a:t>５．歯科医療費の状況＿歯科レセプト一件当たりの歯科医療費</a:t>
            </a:r>
          </a:p>
          <a:p>
            <a:pPr algn="l"/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99C5867-D8D0-DD81-D5AE-644D41A04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1467035"/>
            <a:ext cx="4143672" cy="21600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535EF707-CFB9-2A50-B7AD-32DC8BD31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68238"/>
            <a:ext cx="4143672" cy="2160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0BF32EB-DB39-D884-1F73-1101EAFED7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222" y="4041280"/>
            <a:ext cx="4133276" cy="1908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1531C44-7228-6055-FE4C-1333D5ECD9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40725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994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/>
              <a:t>５．歯科医療費の状況＿歯科患者一人当たりの歯科医療費</a:t>
            </a:r>
          </a:p>
          <a:p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116504A-89C3-FF86-AA88-5E4D62773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0DC6D64B-A102-DBCC-FE40-0B5B2A7DF0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48780"/>
            <a:ext cx="4143672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3549036-10A3-3C99-7119-EFCEB5EDF1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268"/>
            <a:ext cx="4143672" cy="1908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707E7A1-150E-1794-81A9-D0FE745214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41068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765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/>
              <a:t>５．歯科医療費の状況＿歯科患者割合</a:t>
            </a:r>
            <a:r>
              <a:rPr kumimoji="1" lang="en-US" altLang="ja-JP" sz="1600" dirty="0"/>
              <a:t>(</a:t>
            </a:r>
            <a:r>
              <a:rPr kumimoji="1" lang="ja-JP" altLang="en-US" sz="1600" dirty="0"/>
              <a:t>被保険者数に占める割合</a:t>
            </a:r>
            <a:r>
              <a:rPr kumimoji="1" lang="en-US" altLang="ja-JP" sz="1600" dirty="0"/>
              <a:t>)</a:t>
            </a:r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19045BC-7A6B-40D3-7EC0-DDBC78861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CB4A4245-ED88-2B0E-864D-D833BFBF4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66460"/>
            <a:ext cx="4143672" cy="2160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4C3C9A7A-FFDC-65AD-E29C-E5BCF58FF1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1D36BCBC-5CFE-33DC-1C92-7D3B51B739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41068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61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/>
              <a:t>５．歯科医療費の状況＿被保険者一人当たりの歯科医療費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FA74E59-C307-300C-2798-82909D196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F303D18-3DE3-2D2B-CF80-12B7A91CA5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48780"/>
            <a:ext cx="4143672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63B40E3-4B44-D75D-13B1-B9F636CFF1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C46489F-75D1-2C16-C94C-D7BF2D19FD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41068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53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2">
            <a:extLst>
              <a:ext uri="{FF2B5EF4-FFF2-40B4-BE49-F238E27FC236}">
                <a16:creationId xmlns:a16="http://schemas.microsoft.com/office/drawing/2014/main" id="{F925AE87-DA34-43A0-B1D7-A4EDC954461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431800" y="992399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はじめに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E6B0FB-2FD6-6534-F2FD-4BC4D608508A}"/>
              </a:ext>
            </a:extLst>
          </p:cNvPr>
          <p:cNvSpPr txBox="1"/>
          <p:nvPr/>
        </p:nvSpPr>
        <p:spPr>
          <a:xfrm>
            <a:off x="669329" y="1435290"/>
            <a:ext cx="7805342" cy="3892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dirty="0"/>
              <a:t>当資料では、各分析項目において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r>
              <a:rPr kumimoji="1" lang="ja-JP" altLang="en-US" dirty="0"/>
              <a:t>①</a:t>
            </a:r>
            <a:r>
              <a:rPr kumimoji="1" lang="en-US" altLang="ja-JP" dirty="0"/>
              <a:t>43</a:t>
            </a:r>
            <a:r>
              <a:rPr kumimoji="1" lang="ja-JP" altLang="en-US" dirty="0"/>
              <a:t>市町村の令和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年度の値を比較し、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r>
              <a:rPr kumimoji="1" lang="ja-JP" altLang="en-US" dirty="0"/>
              <a:t>　上位</a:t>
            </a:r>
            <a:r>
              <a:rPr kumimoji="1" lang="en-US" altLang="ja-JP" dirty="0"/>
              <a:t>5</a:t>
            </a:r>
            <a:r>
              <a:rPr kumimoji="1" lang="ja-JP" altLang="en-US" dirty="0"/>
              <a:t>位と下位</a:t>
            </a:r>
            <a:r>
              <a:rPr kumimoji="1" lang="en-US" altLang="ja-JP" dirty="0"/>
              <a:t>5</a:t>
            </a:r>
            <a:r>
              <a:rPr kumimoji="1" lang="ja-JP" altLang="en-US" dirty="0"/>
              <a:t>位を確認する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r>
              <a:rPr kumimoji="1" lang="ja-JP" altLang="en-US" dirty="0"/>
              <a:t>②</a:t>
            </a:r>
            <a:r>
              <a:rPr kumimoji="1" lang="en-US" altLang="ja-JP" dirty="0"/>
              <a:t>43</a:t>
            </a:r>
            <a:r>
              <a:rPr kumimoji="1" lang="ja-JP" altLang="en-US" dirty="0"/>
              <a:t>市町村の令和</a:t>
            </a:r>
            <a:r>
              <a:rPr kumimoji="1" lang="en-US" altLang="ja-JP" dirty="0"/>
              <a:t>2</a:t>
            </a:r>
            <a:r>
              <a:rPr kumimoji="1" lang="ja-JP" altLang="en-US" dirty="0"/>
              <a:t>年度と令和</a:t>
            </a:r>
            <a:r>
              <a:rPr kumimoji="1" lang="en-US" altLang="ja-JP" dirty="0"/>
              <a:t>3</a:t>
            </a:r>
            <a:r>
              <a:rPr kumimoji="1" lang="ja-JP" altLang="en-US" dirty="0"/>
              <a:t>年度の値を比較し、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r>
              <a:rPr kumimoji="1" lang="ja-JP" altLang="en-US" dirty="0"/>
              <a:t>　増減が著しい市町村</a:t>
            </a:r>
            <a:r>
              <a:rPr kumimoji="1" lang="en-US" altLang="ja-JP" dirty="0"/>
              <a:t>5</a:t>
            </a:r>
            <a:r>
              <a:rPr kumimoji="1" lang="ja-JP" altLang="en-US" dirty="0"/>
              <a:t>つずつを確認する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r>
              <a:rPr kumimoji="1" lang="ja-JP" altLang="en-US" dirty="0"/>
              <a:t>これにより各分析項目における、</a:t>
            </a:r>
            <a:r>
              <a:rPr kumimoji="1" lang="en-US" altLang="ja-JP" dirty="0"/>
              <a:t>43</a:t>
            </a:r>
            <a:r>
              <a:rPr kumimoji="1" lang="ja-JP" altLang="en-US" dirty="0"/>
              <a:t>市町村の傾向を確認する資料である。</a:t>
            </a:r>
            <a:endParaRPr kumimoji="1" lang="en-US" altLang="ja-JP" dirty="0"/>
          </a:p>
          <a:p>
            <a:pPr>
              <a:lnSpc>
                <a:spcPct val="200000"/>
              </a:lnSpc>
            </a:pPr>
            <a:endParaRPr kumimoji="1" lang="ja-JP" alt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2A544B2-428A-7A72-0487-047C790DD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89" y="5783052"/>
            <a:ext cx="604684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※端数処理の関係で、令和2年度と令和３年度の値の差と、比較値が一致しないことがある。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100" dirty="0">
                <a:latin typeface="Arial Unicode MS"/>
              </a:rPr>
              <a:t>※</a:t>
            </a:r>
            <a:r>
              <a:rPr lang="ja-JP" altLang="en-US" sz="1100" dirty="0">
                <a:latin typeface="Arial Unicode MS"/>
              </a:rPr>
              <a:t>年齢調整に関する記載が無い分析に関しては、年齢調整は行わず数値を算出している。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745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/>
              <a:t>５．歯科医療費の状況＿年齢調整後被保険者一人当たりの歯科医療費</a:t>
            </a:r>
          </a:p>
          <a:p>
            <a:endParaRPr kumimoji="1" lang="ja-JP" altLang="en-US" sz="1600" dirty="0"/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BD7A5EF-BF71-ECCB-3166-3F968266F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34" y="1453859"/>
            <a:ext cx="4143672" cy="2160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468DB82-D262-C96E-BF35-1C31A54B4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48780"/>
            <a:ext cx="4143672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2A4EA7B-6C78-AC17-FA10-A452E58BA9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4041068"/>
            <a:ext cx="4195369" cy="1908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247EABA-7891-9CBC-FC3D-9A4CE368EF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7111" y="4041068"/>
            <a:ext cx="4195369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514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latin typeface="+mn-ea"/>
              </a:rPr>
              <a:t>６．医科健診分析＿医科健診受診率（令和</a:t>
            </a:r>
            <a:r>
              <a:rPr kumimoji="1" lang="en-US" altLang="ja-JP" sz="1600" dirty="0">
                <a:latin typeface="+mn-ea"/>
              </a:rPr>
              <a:t>3</a:t>
            </a:r>
            <a:r>
              <a:rPr kumimoji="1" lang="ja-JP" altLang="en-US" sz="1600" dirty="0">
                <a:latin typeface="+mn-ea"/>
              </a:rPr>
              <a:t>年度通年有資格者）</a:t>
            </a:r>
          </a:p>
          <a:p>
            <a:endParaRPr kumimoji="1" lang="ja-JP" altLang="en-US" sz="1600" dirty="0"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98AB943-2A71-5F7F-5740-461F0DEBC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12" y="1448780"/>
            <a:ext cx="4143672" cy="2160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3203BEF-E4CD-FE69-C59C-4D88952ED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5711" y="1448780"/>
            <a:ext cx="4143672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5591652-0369-B1DF-B41C-B25EEFFA3A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76464" cy="1908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D9D7676-D5C9-5E89-154F-56F2218A3B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5711" y="4041068"/>
            <a:ext cx="4116769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176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latin typeface="+mn-ea"/>
              </a:rPr>
              <a:t>６．医科健診分析＿健診異常値放置者割合</a:t>
            </a:r>
            <a:endParaRPr kumimoji="1" lang="zh-TW" altLang="en-US" sz="1600" dirty="0"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6A47867-0AC4-14DF-6F7D-947D77706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57889"/>
            <a:ext cx="4143672" cy="2160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D3D28C9-AA5F-D0D6-F8B5-1AC7682851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5709" y="1448780"/>
            <a:ext cx="4143672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855CB0CC-E298-BBE2-6A01-C76459110C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BDB3954-D9B4-906C-BD7A-5E59C1AB82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5709" y="4041068"/>
            <a:ext cx="4116771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2817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latin typeface="+mn-ea"/>
              </a:rPr>
              <a:t>６．医科健診分析＿治療中断者割合</a:t>
            </a:r>
          </a:p>
          <a:p>
            <a:endParaRPr kumimoji="1" lang="ja-JP" altLang="en-US" sz="1600" dirty="0"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A0A083D-DF1F-1D39-2963-C0867B34F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9A1B852-A418-BD29-5F36-3A712C6F8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4411" y="1448780"/>
            <a:ext cx="4143672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450A7D4-EDAF-4C99-1509-CAEC493C20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620" y="4044678"/>
            <a:ext cx="4143672" cy="1908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0B05968-DE6B-ABDD-F07F-E3BC68F2AD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41068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472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７．歯科健診分析＿歯科健診受診率（令和</a:t>
            </a:r>
            <a:r>
              <a:rPr kumimoji="1" lang="en-US" altLang="ja-JP" sz="1600" dirty="0">
                <a:latin typeface="+mn-ea"/>
              </a:rPr>
              <a:t>3</a:t>
            </a:r>
            <a:r>
              <a:rPr kumimoji="1" lang="ja-JP" altLang="en-US" sz="1600" dirty="0">
                <a:latin typeface="+mn-ea"/>
              </a:rPr>
              <a:t>年度通年有資格者）</a:t>
            </a:r>
          </a:p>
          <a:p>
            <a:pPr algn="l"/>
            <a:endParaRPr kumimoji="1" lang="ja-JP" altLang="en-US" sz="1600" dirty="0"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E85D49E-F123-D00B-3340-8EECB7CFF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7310B06E-2280-F21B-C6B2-BCAC9EE6DE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4073" y="1448780"/>
            <a:ext cx="4143672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D94C4FD-7330-F529-DAB4-8D8887C8D2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77072"/>
            <a:ext cx="4143672" cy="1908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D197838-464F-3DA5-9C15-8A8037ABE6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3762" y="4077072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78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７．歯科健診分析＿</a:t>
            </a:r>
            <a:r>
              <a:rPr kumimoji="1" lang="en-US" altLang="ja-JP" sz="1600" dirty="0">
                <a:latin typeface="+mn-ea"/>
              </a:rPr>
              <a:t>EAT10</a:t>
            </a:r>
            <a:r>
              <a:rPr kumimoji="1" lang="ja-JP" altLang="en-US" sz="1600" dirty="0">
                <a:latin typeface="+mn-ea"/>
              </a:rPr>
              <a:t>　</a:t>
            </a:r>
            <a:r>
              <a:rPr kumimoji="1" lang="en-US" altLang="ja-JP" sz="1600" dirty="0">
                <a:latin typeface="+mn-ea"/>
              </a:rPr>
              <a:t>3</a:t>
            </a:r>
            <a:r>
              <a:rPr kumimoji="1" lang="ja-JP" altLang="en-US" sz="1600" dirty="0">
                <a:latin typeface="+mn-ea"/>
              </a:rPr>
              <a:t>点以上該当者割合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719B41F-91CC-2F05-BF8A-5877FB95C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041068"/>
            <a:ext cx="4166206" cy="1908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4493F54-9174-2E51-EEEE-3AAC99B8D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3283" y="4041068"/>
            <a:ext cx="4134123" cy="1908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0F0FAFA4-7AF1-31ED-26AF-2F1360D021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448780"/>
            <a:ext cx="4166206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274C833-BB71-5A0E-555F-95D712AEEA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3283" y="1448780"/>
            <a:ext cx="4166206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825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８．糖尿病性腎症重症化予防＿透析患者割合（被保険者数に占める割合）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D500E1CF-B770-C342-EC0E-0F0CAE353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0E8367D-734C-8393-DF5F-5343B3AFE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53493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AE1958C-0E7F-B374-6361-E1B79CBEE3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7A5183E-B585-73DB-ABD1-B94019D799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41068"/>
            <a:ext cx="4145809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478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９．高齢者の疾病＿高齢者の疾病医療費割合</a:t>
            </a:r>
            <a:r>
              <a:rPr kumimoji="1" lang="en-US" altLang="ja-JP" sz="1600" dirty="0">
                <a:latin typeface="+mn-ea"/>
              </a:rPr>
              <a:t>(</a:t>
            </a:r>
            <a:r>
              <a:rPr kumimoji="1" lang="ja-JP" altLang="en-US" sz="1600" dirty="0">
                <a:latin typeface="+mn-ea"/>
              </a:rPr>
              <a:t>総医療費に占める割合）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C735565D-C841-741E-19F8-4EF14E13F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6972" y="4041068"/>
            <a:ext cx="4125508" cy="1908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730D499-2C2E-7FBD-9A5F-99B02F330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B4DF833-21D9-79B0-A19A-738F9BC961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356" y="1448780"/>
            <a:ext cx="4143672" cy="2160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08AC79D0-7BF5-6C29-0E85-19962EFB55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6972" y="1455972"/>
            <a:ext cx="4125508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61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９．高齢者の疾病＿高齢者の疾病患者割合（総患者数に占める割合）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97F52999-C5B4-F1AB-B94C-93BC82473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74EB721A-C05A-EF6B-315D-693B7EE4F5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4041068"/>
            <a:ext cx="4143672" cy="1908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2136CD34-08EA-64ED-CC09-DBE5E645CA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1467096"/>
            <a:ext cx="4143672" cy="2160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25AB9E8-F611-2C51-BB24-68C67666A1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7" y="1449388"/>
            <a:ext cx="4163401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8074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９．高齢者の疾病＿高齢者の疾病患者一人当たりの医療費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C358746-A979-575B-FE25-96C7D8E21A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D3E7AD5-FAE7-3C32-3D0A-B51F73BAE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4064515"/>
            <a:ext cx="4143672" cy="1908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CF5C12D-A3B8-565E-1099-DC26BC3E03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3945" y="1467096"/>
            <a:ext cx="4114570" cy="2160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159D0872-88D9-E0B0-843A-69A0BD7528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5486" y="1449388"/>
            <a:ext cx="4143672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40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179512" y="923776"/>
            <a:ext cx="2646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１．基礎統計＿介護認定率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E5D7BE4-D83D-C7BA-D2F9-8FA1138FA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19" y="6070711"/>
            <a:ext cx="215956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※</a:t>
            </a:r>
            <a:r>
              <a:rPr kumimoji="0" lang="ja-JP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大阪市の介護データは欠損。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0EB6079-EF82-2EDF-8553-AE9BAD1A3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034178"/>
            <a:ext cx="4143671" cy="190800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1B8A087-B4D6-5006-6FF7-64DD0BC1BD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7714" y="4041280"/>
            <a:ext cx="4143671" cy="1908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4524572-0B2B-565C-9023-EC1DD59AF7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449388"/>
            <a:ext cx="4143671" cy="21600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4217733-4410-32A7-96B7-5D332ABF5B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7724" y="1427034"/>
            <a:ext cx="4143671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3619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１０．受診行動適正化＿重複受診者割合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6F98DB6-D732-5DDB-19FE-C329FCCD8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222FE38-A2A6-F6DC-D119-CE149F723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723" y="1448780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E318F69-73AA-9E26-F6C3-83D152B23A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77272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87F1EC0-5D7A-2D68-9341-949A7901FB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5723" y="4077072"/>
            <a:ext cx="4136757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305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１０．受診行動適正化＿頻回受診者割合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ABD54C4-EAF1-7C8A-A79E-C2AA1CDA1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9541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95C5293-E2AE-08B1-C0B0-72FFC2BF8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969" y="1448780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9A96234-8C18-37A4-F6C4-2AEF711DEC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619" y="4077072"/>
            <a:ext cx="4126573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953A2362-FE30-6C6E-4091-2F5E9ACC76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5907" y="4077072"/>
            <a:ext cx="4126573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225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１０．受診行動適正化＿重複服薬者割合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9221539-CEF8-7CA9-8DB3-7E9FA5589E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9585F0C-6680-FCB2-21D0-19542E39F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7422" y="1452972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04268B7-AB7D-538B-1AAC-7BDDF513FE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2CDCB4E6-D874-70BE-F77A-209FB59396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7422" y="4041068"/>
            <a:ext cx="4155058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167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１１．ジェネリック医薬品普及率（医科・調剤）＿金額ベースの普及率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BD9FDA4-5AA7-D010-EC86-6A24AA338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B3C9CFD-BB4D-9DF9-E530-DF6CC0DA5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48780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E4ED718E-4928-7D92-6016-37C2312D10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C2FBABF9-68D0-E224-4A9C-6E66BA18B4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41430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9162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１１．ジェネリック医薬品普及率（医科・調剤）＿数量ベースの普及率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A26BA5-8A09-890E-13F8-57F693B47A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71FD1B2-B09F-95F9-5C3A-260B3F1D0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48780"/>
            <a:ext cx="4143672" cy="2160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7575692-BCA9-5C88-7A60-B69D6E0A10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7404" y="4041068"/>
            <a:ext cx="4143672" cy="19080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2486BB9B-7FE4-68C8-9BDD-AA2937A49E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8619" y="4077072"/>
            <a:ext cx="4126573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770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１１．ジェネリック医薬品普及率（歯科）＿金額ベースの普及率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64DFBDD-6CFF-8D98-92C4-A55FD27517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CFB269B-E532-9E3B-E249-E256BE4BD7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4812" y="1448780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700652B-04B5-24B6-6EB7-8C9AF83053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C6EA1283-CB0C-5DFC-9220-E1AA624A93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4812" y="4041068"/>
            <a:ext cx="4107668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8250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１１．ジェネリック医薬品普及率（歯科）＿数量ベースの普及率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75423031-4EFA-553F-B8E0-4316395B0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9388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FFB54FC-BD75-570C-B8FC-FA20E4DE8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52972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680C6C2-8134-40E1-E7E3-0BA583F0B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E5A39725-2EC6-AAC0-7E30-70D73E31A8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41068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9021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１１．ジェネリック医薬品普及率（全体）＿金額ベースの普及率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C5C15C6-ED52-96E1-FA2E-1E4DFBF52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68F18AF-7E8F-3B72-4C84-C24AA7E84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52323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E92C1C8-C9CE-1F5C-0635-5966FC4756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8D3BFAB2-9077-E0FF-369C-6DBB086B66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41268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630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１１．ジェネリック医薬品普及率（全体）＿数量ベースの普及率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89F5EE3-327E-B229-308D-30B463DA0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12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A048244-FA50-8743-D107-ED1D8ACEA4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020" y="1448780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27DCA53E-ACF5-182E-40CE-2EC7DC428A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76464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FC46B7F-E9B5-7357-98EE-CBACC0ADEB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41068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8731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１２．薬剤併用禁忌＿薬剤併用禁忌者割合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CFFF86B-4E3B-3E7B-29EA-90C23A02F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D77A914-CDEA-AA2A-195D-6CA7D58D4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1540" y="1448780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6DDC0A65-AC78-E5A7-5F8D-84BB206250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280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F390CB7-B664-EEA7-FC01-689827DC9B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1540" y="4041280"/>
            <a:ext cx="4130940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677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２．医科医療費の状況＿</a:t>
            </a:r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被保険者一人当たり医療費</a:t>
            </a:r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4C3D23D-DF48-E061-1721-4C0255BF0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764" y="1461249"/>
            <a:ext cx="4143672" cy="2160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C89C2FD-DADD-0CFB-B1CD-DDC081C69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55169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666FD59-92DD-DA1C-C13C-88B74B09DE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4041280"/>
            <a:ext cx="4143673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D82D569-7A46-F44D-14CB-7ABFD2C17F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7712" y="4041280"/>
            <a:ext cx="4143673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9612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１３．多剤服薬者＿長期多剤服薬者の状況</a:t>
            </a: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64FDBB5-54A5-54A7-ED06-9AA07E036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C395D4C6-8314-DF8F-3F7F-B75C9B5516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969" y="1448780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487A853-7E09-BABE-88FC-DF09351503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48B0D44F-6030-161F-10CF-C848754C0F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8024" y="4041280"/>
            <a:ext cx="406845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7271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１４．在宅医療＿在宅医療患者割合（医科）</a:t>
            </a:r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21312B1-7A01-856E-6D2B-8ED97E130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1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8DBA8102-AAF9-8445-15DC-616422913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091" y="1448780"/>
            <a:ext cx="4143671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24F92BA-8352-ED14-53A7-5EB623208B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4057143"/>
            <a:ext cx="4143671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3424A80C-0883-5CF7-3A52-A671BDCA5A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8024" y="4041068"/>
            <a:ext cx="406845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8501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１４．在宅医療＿在宅医療患者割合（歯科）</a:t>
            </a:r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E5043FD-971E-B24F-3674-37118558D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12" y="146261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0118910-6BAF-2311-4EE3-A3CCEAB70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1901" y="1448780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A672062-BE1D-4079-CAD2-5EC53B67CC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620" y="4041068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E9D6B68-9040-68D8-A077-F49A9AE156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1901" y="4041068"/>
            <a:ext cx="4130579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166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１５．</a:t>
            </a:r>
            <a:r>
              <a:rPr kumimoji="1" lang="en-US" altLang="ja-JP" sz="1600" dirty="0">
                <a:latin typeface="+mn-ea"/>
              </a:rPr>
              <a:t>COVID-19</a:t>
            </a:r>
            <a:r>
              <a:rPr kumimoji="1" lang="ja-JP" altLang="en-US" sz="1600" dirty="0">
                <a:latin typeface="+mn-ea"/>
              </a:rPr>
              <a:t>の状況＿被保険者一人当たりの医療費</a:t>
            </a:r>
            <a:endParaRPr kumimoji="1" lang="en-US" altLang="ja-JP" sz="1600" kern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A2435547-74C7-887B-0BD5-204F2F7A1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95D9558-C548-F9FB-DD53-7FFA1EB2C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020" y="1458184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6742432-6D07-1A1F-8486-9E3AABF78A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77072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9A2F7E1-DC3C-32AD-74AF-45C8AE6D28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4077072"/>
            <a:ext cx="4143672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2639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１５．</a:t>
            </a:r>
            <a:r>
              <a:rPr kumimoji="1" lang="en-US" altLang="ja-JP" sz="1600" dirty="0">
                <a:latin typeface="+mn-ea"/>
              </a:rPr>
              <a:t>COVID-19</a:t>
            </a:r>
            <a:r>
              <a:rPr kumimoji="1" lang="ja-JP" altLang="en-US" sz="1600" dirty="0">
                <a:latin typeface="+mn-ea"/>
              </a:rPr>
              <a:t>の状況＿患者一人当たりの医療費</a:t>
            </a:r>
            <a:endParaRPr kumimoji="1" lang="en-US" altLang="ja-JP" sz="1600" kern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30E0BBE-D909-8D0C-0DFA-0E1FFF56A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B5571D1-8C84-3BB1-7B32-9BC65BEE7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707" y="1457208"/>
            <a:ext cx="4143672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8604293-46D1-B450-1D6D-A311F73955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4041068"/>
            <a:ext cx="4143672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1935CF3E-858C-F5FD-2144-20505B41B9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9707" y="4041068"/>
            <a:ext cx="4152773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2803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9217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１５．</a:t>
            </a:r>
            <a:r>
              <a:rPr kumimoji="1" lang="en-US" altLang="ja-JP" sz="1600" dirty="0">
                <a:latin typeface="+mn-ea"/>
              </a:rPr>
              <a:t>COVID-19</a:t>
            </a:r>
            <a:r>
              <a:rPr kumimoji="1" lang="ja-JP" altLang="en-US" sz="1600" dirty="0">
                <a:latin typeface="+mn-ea"/>
              </a:rPr>
              <a:t>の状況＿患者割合</a:t>
            </a:r>
            <a:endParaRPr kumimoji="1" lang="en-US" altLang="ja-JP" sz="1600" kern="120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endParaRPr kumimoji="1" lang="ja-JP" altLang="en-US" sz="16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F95EA06A-F227-EA83-187C-E852D87767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48780"/>
            <a:ext cx="4143672" cy="216000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A497F9F3-48FE-4123-E3A7-7062F9B226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2431" y="1448780"/>
            <a:ext cx="4143672" cy="2160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0CC0293-0890-ED1A-7C15-035E7710F5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619" y="4077072"/>
            <a:ext cx="4126573" cy="1908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6FEC728-FAC7-422B-8CCA-4A3E2A7D7A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2957" y="4077072"/>
            <a:ext cx="4126573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74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6228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２．医科医療費の状況＿</a:t>
            </a:r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レセプト一件当たりの医療費</a:t>
            </a:r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3EF265D-CC0F-EDB2-AA34-80ABB76AC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1449388"/>
            <a:ext cx="4143671" cy="2160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7D77C0D-3A5B-0A3A-2942-08F4AC7D33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9" y="1459294"/>
            <a:ext cx="4143671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C4325D99-07BA-2027-23BC-2AC85DAB08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371" y="4056453"/>
            <a:ext cx="4142516" cy="1908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89EF5860-CFB7-133C-5145-C33189773C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4813" y="4041068"/>
            <a:ext cx="4143671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75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62286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２．医科医療費の状況＿</a:t>
            </a:r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患者一人当たりの医療費</a:t>
            </a:r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59BFEB3-8009-5C5C-9738-8E9BF1D29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28" y="1450750"/>
            <a:ext cx="4143672" cy="2160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4E5454C9-C618-76AA-7AC3-0E5A363C8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808" y="1450750"/>
            <a:ext cx="4143672" cy="21600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27CEC51A-96C0-7A80-4F2E-5A40AA1D60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041" y="4041950"/>
            <a:ext cx="4124460" cy="1908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CBE04F0A-C0DC-9B35-779A-08C363BBF2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8020" y="4050631"/>
            <a:ext cx="4124460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4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62286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２．医科医療費の状況＿</a:t>
            </a:r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被保険者一人当たりのレセプト件数</a:t>
            </a:r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BFE9855-82B5-956C-1B06-71EFB3AE5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1453749"/>
            <a:ext cx="4143672" cy="2160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5A37FBF-EE30-48B0-C060-4007A5B55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198" y="4041068"/>
            <a:ext cx="4143673" cy="1908000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FE063A3F-4F70-2ED6-F9C1-F210D03C0D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8807" y="4041280"/>
            <a:ext cx="4143673" cy="1908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E3D3A3FD-B879-1BE2-EFD7-F4384D2822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8808" y="1453749"/>
            <a:ext cx="4143672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3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62286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２．医科医療費の状況＿</a:t>
            </a:r>
            <a:r>
              <a:rPr kumimoji="1" lang="ja-JP" alt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患者割合</a:t>
            </a:r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3697C33-B186-C81B-2E4F-B5A480275B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96" y="4041068"/>
            <a:ext cx="4150436" cy="190800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AE4ECF7-B518-6BA9-11A6-66DAFEF449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6274" y="4041068"/>
            <a:ext cx="4166206" cy="19080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766BE442-93F8-916D-78D9-9C8C25F3B3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25" y="1449692"/>
            <a:ext cx="4166206" cy="2160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333AC416-C9CD-441A-D272-D8AE2EB30B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6274" y="1449692"/>
            <a:ext cx="4166206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990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FF537AC-3F44-E533-FE45-9401DAAAA5E4}"/>
              </a:ext>
            </a:extLst>
          </p:cNvPr>
          <p:cNvSpPr txBox="1"/>
          <p:nvPr/>
        </p:nvSpPr>
        <p:spPr>
          <a:xfrm>
            <a:off x="215516" y="928487"/>
            <a:ext cx="75968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３．高額レセプト件数割合</a:t>
            </a:r>
            <a:r>
              <a:rPr kumimoji="1" lang="en-US" altLang="ja-JP" sz="1600" dirty="0"/>
              <a:t>(</a:t>
            </a:r>
            <a:r>
              <a:rPr kumimoji="1" lang="ja-JP" altLang="en-US" sz="1600" dirty="0"/>
              <a:t>総レセプト件数に占める高額レセプトの割合</a:t>
            </a:r>
            <a:r>
              <a:rPr kumimoji="1" lang="en-US" altLang="ja-JP" sz="1600" dirty="0"/>
              <a:t>)</a:t>
            </a:r>
            <a:endParaRPr kumimoji="1" lang="ja-JP" altLang="en-US" sz="1600" dirty="0"/>
          </a:p>
          <a:p>
            <a:endParaRPr kumimoji="1" lang="ja-JP" altLang="en-US" sz="1600" dirty="0"/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kumimoji="1" lang="en-US" altLang="ja-JP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endParaRPr kumimoji="1" lang="ja-JP" altLang="en-US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24B03C7-41B2-C71E-5C12-E4FC07DC670F}"/>
              </a:ext>
            </a:extLst>
          </p:cNvPr>
          <p:cNvSpPr txBox="1">
            <a:spLocks/>
          </p:cNvSpPr>
          <p:nvPr/>
        </p:nvSpPr>
        <p:spPr>
          <a:xfrm>
            <a:off x="768236" y="296652"/>
            <a:ext cx="8018276" cy="494039"/>
          </a:xfrm>
          <a:prstGeom prst="rect">
            <a:avLst/>
          </a:prstGeom>
        </p:spPr>
        <p:txBody>
          <a:bodyPr/>
          <a:lstStyle>
            <a:lvl1pPr algn="l" defTabSz="914378" rtl="0" eaLnBrk="1" latinLnBrk="0" hangingPunct="1">
              <a:spcBef>
                <a:spcPct val="0"/>
              </a:spcBef>
              <a:buNone/>
              <a:defRPr kumimoji="1"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55"/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Ⅰ.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課題把握（</a:t>
            </a:r>
            <a:r>
              <a:rPr lang="en-US" altLang="ja-JP" dirty="0">
                <a:solidFill>
                  <a:sysClr val="windowText" lastClr="000000"/>
                </a:solidFill>
                <a:latin typeface="+mn-ea"/>
                <a:ea typeface="+mn-ea"/>
              </a:rPr>
              <a:t>43</a:t>
            </a:r>
            <a:r>
              <a:rPr lang="ja-JP" altLang="en-US" dirty="0">
                <a:solidFill>
                  <a:sysClr val="windowText" lastClr="000000"/>
                </a:solidFill>
                <a:latin typeface="+mn-ea"/>
                <a:ea typeface="+mn-ea"/>
              </a:rPr>
              <a:t>市町村の傾向について）</a:t>
            </a:r>
            <a:endParaRPr lang="ja-JP" altLang="en-US" dirty="0">
              <a:solidFill>
                <a:srgbClr val="C40030"/>
              </a:solidFill>
              <a:latin typeface="+mn-ea"/>
              <a:ea typeface="+mn-ea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218C0EAA-B7BA-A520-09F5-CF43D6CCC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670" y="4053982"/>
            <a:ext cx="4156810" cy="19080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2988B97-B257-2AF1-A87C-F7F5A4A0D3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16" y="1451627"/>
            <a:ext cx="4156810" cy="21600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FD07DAB-6E7F-1FB1-8A7A-BDAEECA121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5670" y="1450750"/>
            <a:ext cx="4156810" cy="2160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DE7FB7D-B4E9-D4AD-5CD7-EE84C05041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516" y="4041950"/>
            <a:ext cx="4139533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65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28791</TotalTime>
  <Words>1275</Words>
  <Application>Microsoft Office PowerPoint</Application>
  <PresentationFormat>画面に合わせる (4:3)</PresentationFormat>
  <Paragraphs>161</Paragraphs>
  <Slides>45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45</vt:i4>
      </vt:variant>
    </vt:vector>
  </HeadingPairs>
  <TitlesOfParts>
    <vt:vector size="56" baseType="lpstr">
      <vt:lpstr>Arial Unicode MS</vt:lpstr>
      <vt:lpstr>新細明體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檜﨑 綾夏</dc:creator>
  <cp:lastModifiedBy>佐藤 由紀恵</cp:lastModifiedBy>
  <cp:revision>1428</cp:revision>
  <cp:lastPrinted>2022-12-13T01:32:20Z</cp:lastPrinted>
  <dcterms:created xsi:type="dcterms:W3CDTF">2013-05-10T04:31:37Z</dcterms:created>
  <dcterms:modified xsi:type="dcterms:W3CDTF">2023-01-13T07:09:32Z</dcterms:modified>
</cp:coreProperties>
</file>